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6"/>
  </p:notesMasterIdLst>
  <p:sldIdLst>
    <p:sldId id="256" r:id="rId5"/>
    <p:sldId id="450" r:id="rId6"/>
    <p:sldId id="455" r:id="rId7"/>
    <p:sldId id="444" r:id="rId8"/>
    <p:sldId id="457" r:id="rId9"/>
    <p:sldId id="411" r:id="rId10"/>
    <p:sldId id="435" r:id="rId11"/>
    <p:sldId id="436" r:id="rId12"/>
    <p:sldId id="437" r:id="rId13"/>
    <p:sldId id="438" r:id="rId14"/>
    <p:sldId id="439" r:id="rId15"/>
    <p:sldId id="440" r:id="rId16"/>
    <p:sldId id="441" r:id="rId17"/>
    <p:sldId id="442" r:id="rId18"/>
    <p:sldId id="445" r:id="rId19"/>
    <p:sldId id="443" r:id="rId20"/>
    <p:sldId id="418" r:id="rId21"/>
    <p:sldId id="420" r:id="rId22"/>
    <p:sldId id="421" r:id="rId23"/>
    <p:sldId id="423" r:id="rId24"/>
    <p:sldId id="428" r:id="rId25"/>
    <p:sldId id="430" r:id="rId26"/>
    <p:sldId id="427" r:id="rId27"/>
    <p:sldId id="446" r:id="rId28"/>
    <p:sldId id="433" r:id="rId29"/>
    <p:sldId id="415" r:id="rId30"/>
    <p:sldId id="449" r:id="rId31"/>
    <p:sldId id="458" r:id="rId32"/>
    <p:sldId id="453" r:id="rId33"/>
    <p:sldId id="454" r:id="rId34"/>
    <p:sldId id="387" r:id="rId35"/>
  </p:sldIdLst>
  <p:sldSz cx="9906000" cy="6858000" type="A4"/>
  <p:notesSz cx="6888163" cy="100203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12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00"/>
    <a:srgbClr val="FFFFCC"/>
    <a:srgbClr val="984807"/>
    <a:srgbClr val="990000"/>
    <a:srgbClr val="00FF00"/>
    <a:srgbClr val="00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Сред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43" autoAdjust="0"/>
    <p:restoredTop sz="87484" autoAdjust="0"/>
  </p:normalViewPr>
  <p:slideViewPr>
    <p:cSldViewPr>
      <p:cViewPr varScale="1">
        <p:scale>
          <a:sx n="101" d="100"/>
          <a:sy n="101" d="100"/>
        </p:scale>
        <p:origin x="1686" y="96"/>
      </p:cViewPr>
      <p:guideLst>
        <p:guide orient="horz" pos="2160"/>
        <p:guide pos="312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viewProps" Target="view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901698" y="0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/>
          <a:lstStyle>
            <a:lvl1pPr algn="r">
              <a:defRPr sz="1300"/>
            </a:lvl1pPr>
          </a:lstStyle>
          <a:p>
            <a:fld id="{82E8E0C0-2D67-42E7-AA09-3F052A27F45B}" type="datetimeFigureOut">
              <a:rPr lang="ru-RU" smtClean="0"/>
              <a:pPr/>
              <a:t>21.03.2021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730250" y="750888"/>
            <a:ext cx="5427663" cy="375761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16" tIns="48308" rIns="96616" bIns="48308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8817" y="4759643"/>
            <a:ext cx="5510530" cy="4509135"/>
          </a:xfrm>
          <a:prstGeom prst="rect">
            <a:avLst/>
          </a:prstGeom>
        </p:spPr>
        <p:txBody>
          <a:bodyPr vert="horz" lIns="96616" tIns="48308" rIns="96616" bIns="48308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l">
              <a:defRPr sz="13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901698" y="9517546"/>
            <a:ext cx="2984871" cy="501015"/>
          </a:xfrm>
          <a:prstGeom prst="rect">
            <a:avLst/>
          </a:prstGeom>
        </p:spPr>
        <p:txBody>
          <a:bodyPr vert="horz" lIns="96616" tIns="48308" rIns="96616" bIns="48308" rtlCol="0" anchor="b"/>
          <a:lstStyle>
            <a:lvl1pPr algn="r">
              <a:defRPr sz="1300"/>
            </a:lvl1pPr>
          </a:lstStyle>
          <a:p>
            <a:fld id="{85DAF457-3BEF-45FE-9BE7-F4FAB099976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5126380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AF457-3BEF-45FE-9BE7-F4FAB0999765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46775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AF457-3BEF-45FE-9BE7-F4FAB0999765}" type="slidenum">
              <a:rPr lang="ru-RU" smtClean="0"/>
              <a:pPr/>
              <a:t>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21685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AF457-3BEF-45FE-9BE7-F4FAB0999765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493093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AF457-3BEF-45FE-9BE7-F4FAB0999765}" type="slidenum">
              <a:rPr lang="ru-RU" smtClean="0"/>
              <a:pPr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682921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AF457-3BEF-45FE-9BE7-F4FAB0999765}" type="slidenum">
              <a:rPr lang="ru-RU" smtClean="0"/>
              <a:pPr/>
              <a:t>25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72597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AF457-3BEF-45FE-9BE7-F4FAB0999765}" type="slidenum">
              <a:rPr lang="ru-RU" smtClean="0"/>
              <a:pPr/>
              <a:t>27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46894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AF457-3BEF-45FE-9BE7-F4FAB0999765}" type="slidenum">
              <a:rPr lang="ru-RU" smtClean="0"/>
              <a:pPr/>
              <a:t>29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08505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5DAF457-3BEF-45FE-9BE7-F4FAB0999765}" type="slidenum">
              <a:rPr lang="ru-RU" smtClean="0"/>
              <a:pPr/>
              <a:t>30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022461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F2C70-E82F-4A86-8A4B-80F0A0275165}" type="datetimeFigureOut">
              <a:rPr lang="ru-RU" smtClean="0"/>
              <a:pPr/>
              <a:t>21.03.2021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5286F-2B12-4D66-A45D-D2B870D476D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F2C70-E82F-4A86-8A4B-80F0A0275165}" type="datetimeFigureOut">
              <a:rPr lang="ru-RU" smtClean="0"/>
              <a:pPr/>
              <a:t>21.03.2021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5286F-2B12-4D66-A45D-D2B870D476D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F2C70-E82F-4A86-8A4B-80F0A0275165}" type="datetimeFigureOut">
              <a:rPr lang="ru-RU" smtClean="0"/>
              <a:pPr/>
              <a:t>21.03.2021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5286F-2B12-4D66-A45D-D2B870D476D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F2C70-E82F-4A86-8A4B-80F0A0275165}" type="datetimeFigureOut">
              <a:rPr lang="ru-RU" smtClean="0"/>
              <a:pPr/>
              <a:t>21.03.2021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5286F-2B12-4D66-A45D-D2B870D476D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F2C70-E82F-4A86-8A4B-80F0A0275165}" type="datetimeFigureOut">
              <a:rPr lang="ru-RU" smtClean="0"/>
              <a:pPr/>
              <a:t>21.03.2021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5286F-2B12-4D66-A45D-D2B870D476D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F2C70-E82F-4A86-8A4B-80F0A0275165}" type="datetimeFigureOut">
              <a:rPr lang="ru-RU" smtClean="0"/>
              <a:pPr/>
              <a:t>21.03.2021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5286F-2B12-4D66-A45D-D2B870D476D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F2C70-E82F-4A86-8A4B-80F0A0275165}" type="datetimeFigureOut">
              <a:rPr lang="ru-RU" smtClean="0"/>
              <a:pPr/>
              <a:t>21.03.2021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5286F-2B12-4D66-A45D-D2B870D476D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F2C70-E82F-4A86-8A4B-80F0A0275165}" type="datetimeFigureOut">
              <a:rPr lang="ru-RU" smtClean="0"/>
              <a:pPr/>
              <a:t>21.03.2021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5286F-2B12-4D66-A45D-D2B870D476D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F2C70-E82F-4A86-8A4B-80F0A0275165}" type="datetimeFigureOut">
              <a:rPr lang="ru-RU" smtClean="0"/>
              <a:pPr/>
              <a:t>21.03.2021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5286F-2B12-4D66-A45D-D2B870D476D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F2C70-E82F-4A86-8A4B-80F0A0275165}" type="datetimeFigureOut">
              <a:rPr lang="ru-RU" smtClean="0"/>
              <a:pPr/>
              <a:t>21.03.2021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5286F-2B12-4D66-A45D-D2B870D476D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3F2C70-E82F-4A86-8A4B-80F0A0275165}" type="datetimeFigureOut">
              <a:rPr lang="ru-RU" smtClean="0"/>
              <a:pPr/>
              <a:t>21.03.2021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95286F-2B12-4D66-A45D-D2B870D476DA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95300" y="1600201"/>
            <a:ext cx="89154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95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E3F2C70-E82F-4A86-8A4B-80F0A0275165}" type="datetimeFigureOut">
              <a:rPr lang="ru-RU" smtClean="0"/>
              <a:pPr/>
              <a:t>21.03.2021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384550" y="6356351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7099300" y="6356351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95286F-2B12-4D66-A45D-D2B870D476DA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488504" y="1700808"/>
            <a:ext cx="8856984" cy="2952327"/>
          </a:xfrm>
          <a:solidFill>
            <a:schemeClr val="bg1"/>
          </a:solidFill>
        </p:spPr>
        <p:txBody>
          <a:bodyPr>
            <a:no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>
              <a:defRPr/>
            </a:pPr>
            <a:r>
              <a:rPr lang="uk-UA" sz="6000" b="1" kern="0" dirty="0" smtClean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  <a:t/>
            </a:r>
            <a:br>
              <a:rPr lang="uk-UA" sz="6000" b="1" kern="0" dirty="0" smtClean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</a:br>
            <a:r>
              <a:rPr lang="uk-UA" sz="6000" b="1" kern="0" dirty="0" smtClean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  <a:t>Звіт</a:t>
            </a:r>
            <a:br>
              <a:rPr lang="uk-UA" sz="6000" b="1" kern="0" dirty="0" smtClean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</a:br>
            <a:r>
              <a:rPr lang="uk-UA" b="1" kern="0" dirty="0" smtClean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  <a:t>департаменту </a:t>
            </a:r>
            <a:r>
              <a:rPr lang="uk-UA" b="1" kern="0" dirty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  <a:t/>
            </a:r>
            <a:br>
              <a:rPr lang="uk-UA" b="1" kern="0" dirty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</a:br>
            <a:r>
              <a:rPr lang="ru-RU" b="1" kern="0" dirty="0" smtClean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  <a:t>кап</a:t>
            </a:r>
            <a:r>
              <a:rPr lang="uk-UA" b="1" kern="0" dirty="0" err="1" smtClean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  <a:t>ітального</a:t>
            </a:r>
            <a:r>
              <a:rPr lang="uk-UA" b="1" kern="0" dirty="0" smtClean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  <a:t> будівництва</a:t>
            </a:r>
            <a:br>
              <a:rPr lang="uk-UA" b="1" kern="0" dirty="0" smtClean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</a:br>
            <a:r>
              <a:rPr lang="uk-UA" b="1" kern="0" dirty="0" smtClean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  <a:t>про проведену роботу</a:t>
            </a:r>
            <a:r>
              <a:rPr lang="uk-UA" b="1" kern="0" dirty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  <a:t/>
            </a:r>
            <a:br>
              <a:rPr lang="uk-UA" b="1" kern="0" dirty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</a:br>
            <a:r>
              <a:rPr lang="uk-UA" b="1" kern="0" dirty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  <a:t>за </a:t>
            </a:r>
            <a:r>
              <a:rPr lang="uk-UA" b="1" kern="0" dirty="0" smtClean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  <a:t>2020 </a:t>
            </a:r>
            <a:r>
              <a:rPr lang="uk-UA" b="1" kern="0" dirty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  <a:t>рік </a:t>
            </a:r>
            <a:r>
              <a:rPr lang="uk-UA" b="1" kern="0" dirty="0" smtClean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  <a:t/>
            </a:r>
            <a:br>
              <a:rPr lang="uk-UA" b="1" kern="0" dirty="0" smtClean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</a:br>
            <a:r>
              <a:rPr lang="uk-UA" b="1" kern="0" dirty="0" smtClean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  <a:t>та плани на 2021 рік</a:t>
            </a:r>
            <a:r>
              <a:rPr lang="uk-UA" b="1" kern="0" dirty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  <a:t/>
            </a:r>
            <a:br>
              <a:rPr lang="uk-UA" b="1" kern="0" dirty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</a:br>
            <a:endParaRPr lang="ru-RU" b="1" dirty="0"/>
          </a:p>
        </p:txBody>
      </p:sp>
      <p:sp>
        <p:nvSpPr>
          <p:cNvPr id="5" name="Заголовок 1"/>
          <p:cNvSpPr txBox="1">
            <a:spLocks/>
          </p:cNvSpPr>
          <p:nvPr/>
        </p:nvSpPr>
        <p:spPr>
          <a:xfrm>
            <a:off x="920552" y="6525344"/>
            <a:ext cx="1152128" cy="258275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r"/>
            <a:r>
              <a:rPr lang="ru-RU" sz="1400" b="1" i="1" dirty="0">
                <a:solidFill>
                  <a:schemeClr val="tx2">
                    <a:lumMod val="75000"/>
                  </a:schemeClr>
                </a:solidFill>
              </a:rPr>
              <a:t>2</a:t>
            </a:r>
            <a:r>
              <a:rPr lang="ru-RU" sz="1400" b="1" i="1" dirty="0" smtClean="0">
                <a:solidFill>
                  <a:schemeClr val="tx2">
                    <a:lumMod val="75000"/>
                  </a:schemeClr>
                </a:solidFill>
              </a:rPr>
              <a:t>2.03.2021 р</a:t>
            </a:r>
            <a:endParaRPr lang="ru-RU" sz="1400" b="1" i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6" name="Округлений прямокутник 10"/>
          <p:cNvSpPr/>
          <p:nvPr/>
        </p:nvSpPr>
        <p:spPr>
          <a:xfrm>
            <a:off x="2720752" y="260648"/>
            <a:ext cx="6948772" cy="504056"/>
          </a:xfrm>
          <a:prstGeom prst="roundRect">
            <a:avLst>
              <a:gd name="adj" fmla="val 22933"/>
            </a:avLst>
          </a:prstGeom>
          <a:gradFill>
            <a:gsLst>
              <a:gs pos="0">
                <a:schemeClr val="bg1">
                  <a:lumMod val="75000"/>
                  <a:alpha val="29000"/>
                </a:schemeClr>
              </a:gs>
              <a:gs pos="35000">
                <a:schemeClr val="dk1">
                  <a:tint val="37000"/>
                  <a:satMod val="300000"/>
                  <a:alpha val="54000"/>
                </a:schemeClr>
              </a:gs>
              <a:gs pos="100000">
                <a:schemeClr val="dk1">
                  <a:tint val="15000"/>
                  <a:satMod val="350000"/>
                </a:schemeClr>
              </a:gs>
            </a:gsLst>
            <a:lin ang="16200000" scaled="1"/>
          </a:gradFill>
          <a:ln>
            <a:solidFill>
              <a:schemeClr val="bg1">
                <a:lumMod val="65000"/>
              </a:schemeClr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/>
            <a:r>
              <a:rPr lang="uk-UA" sz="1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cs typeface="Times New Roman" pitchFamily="18" charset="0"/>
              </a:rPr>
              <a:t>Департамент капітального будівництва міської ради  </a:t>
            </a:r>
            <a:endParaRPr lang="ru-RU" sz="1600" b="1" i="1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4953000" y="5877271"/>
            <a:ext cx="4918024" cy="906347"/>
          </a:xfrm>
          <a:prstGeom prst="rect">
            <a:avLst/>
          </a:prstGeom>
          <a:solidFill>
            <a:schemeClr val="bg1"/>
          </a:solidFill>
        </p:spPr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16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cs typeface="Times New Roman" pitchFamily="18" charset="0"/>
              </a:rPr>
              <a:t>Доповідач</a:t>
            </a:r>
            <a:r>
              <a:rPr lang="uk-UA" sz="16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cs typeface="Times New Roman" pitchFamily="18" charset="0"/>
              </a:rPr>
              <a:t>  - </a:t>
            </a:r>
            <a:r>
              <a:rPr lang="uk-UA" sz="1800" b="1" i="1" dirty="0" smtClean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cs typeface="Times New Roman" pitchFamily="18" charset="0"/>
              </a:rPr>
              <a:t>Ігор Откидач</a:t>
            </a:r>
          </a:p>
          <a:p>
            <a:r>
              <a:rPr lang="uk-UA" sz="1600" b="1" i="1" dirty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cs typeface="Times New Roman" pitchFamily="18" charset="0"/>
              </a:rPr>
              <a:t>в</a:t>
            </a:r>
            <a:r>
              <a:rPr lang="uk-UA" sz="16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cs typeface="Times New Roman" pitchFamily="18" charset="0"/>
              </a:rPr>
              <a:t>. о. директора департаменту капітального</a:t>
            </a:r>
          </a:p>
          <a:p>
            <a:r>
              <a:rPr lang="uk-UA" sz="1600" b="1" i="1" dirty="0" smtClean="0">
                <a:solidFill>
                  <a:schemeClr val="tx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rebuchet MS" panose="020B0603020202020204" pitchFamily="34" charset="0"/>
                <a:cs typeface="Times New Roman" pitchFamily="18" charset="0"/>
              </a:rPr>
              <a:t>будівництва </a:t>
            </a:r>
          </a:p>
          <a:p>
            <a:pPr algn="r"/>
            <a:endParaRPr lang="uk-UA" sz="1600" b="1" i="1" dirty="0" smtClean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rebuchet MS" panose="020B0603020202020204" pitchFamily="34" charset="0"/>
              <a:cs typeface="Times New Roman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8464" y="5539400"/>
            <a:ext cx="9001000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Договірна </a:t>
            </a:r>
            <a:r>
              <a:rPr lang="uk-UA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ціна – </a:t>
            </a:r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20,63 млн</a:t>
            </a:r>
            <a:r>
              <a:rPr lang="uk-UA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. грн</a:t>
            </a:r>
          </a:p>
          <a:p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Тривалість </a:t>
            </a:r>
            <a:r>
              <a:rPr lang="uk-UA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проведення робіт – 2019-2020 рр. </a:t>
            </a:r>
            <a:endParaRPr lang="uk-UA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uk-UA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Площа </a:t>
            </a:r>
            <a:r>
              <a:rPr lang="en-US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загальна  </a:t>
            </a:r>
            <a:r>
              <a:rPr lang="uk-UA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– </a:t>
            </a:r>
            <a:r>
              <a:rPr lang="en-US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4357</a:t>
            </a:r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 </a:t>
            </a:r>
            <a:r>
              <a:rPr lang="uk-UA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м²</a:t>
            </a:r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.                                   </a:t>
            </a:r>
            <a:endParaRPr lang="uk-UA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504727" y="-5216"/>
            <a:ext cx="7258871" cy="10156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0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Реконструкція будівлі (</a:t>
            </a:r>
            <a:r>
              <a:rPr lang="uk-UA" sz="2000" b="1" i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термомодернізація</a:t>
            </a:r>
            <a:r>
              <a:rPr lang="uk-UA" sz="20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) комунального закладу «Дошкільний навчальний заклад №26 Вінницької міської ради» по вул. Київська,144 в м. Вінниця</a:t>
            </a:r>
            <a:endParaRPr lang="uk-UA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9064" y="1533473"/>
            <a:ext cx="4091909" cy="352839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504" y="1533473"/>
            <a:ext cx="4824535" cy="35347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50274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20752" y="116632"/>
            <a:ext cx="6912768" cy="10156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0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Реконструкція будівлі (</a:t>
            </a:r>
            <a:r>
              <a:rPr lang="uk-UA" sz="2000" b="1" i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термомодернізація</a:t>
            </a:r>
            <a:r>
              <a:rPr lang="uk-UA" sz="20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) комунального закладу "Дошкільний навчальний заклад №52 Вінницької міської ради" по вул. Василя Порика,17  в м. Вінниця</a:t>
            </a:r>
            <a:endParaRPr lang="uk-UA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0472" y="5517232"/>
            <a:ext cx="9577064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Договірна ціна – </a:t>
            </a:r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9,44 млн</a:t>
            </a:r>
            <a:r>
              <a:rPr lang="uk-UA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. </a:t>
            </a:r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грн</a:t>
            </a:r>
          </a:p>
          <a:p>
            <a:pPr lvl="0"/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Тривалість </a:t>
            </a:r>
            <a:r>
              <a:rPr lang="uk-UA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проведення робіт – </a:t>
            </a:r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2019-2020 </a:t>
            </a:r>
            <a:r>
              <a:rPr lang="uk-UA" b="1" i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р.р</a:t>
            </a:r>
            <a:r>
              <a:rPr lang="uk-UA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.  </a:t>
            </a:r>
            <a:endParaRPr lang="uk-UA" b="1" i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lvl="0"/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uk-UA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Площа утеплення  фасаду –  </a:t>
            </a:r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1640 м².</a:t>
            </a:r>
            <a:endParaRPr lang="uk-UA" b="1" i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64" y="1340768"/>
            <a:ext cx="5040560" cy="388843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032" y="1340768"/>
            <a:ext cx="4664968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0683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48744" y="116632"/>
            <a:ext cx="7056784" cy="10156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0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Реконструкція будівлі (</a:t>
            </a:r>
            <a:r>
              <a:rPr lang="uk-UA" sz="2000" b="1" i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термомодернізація</a:t>
            </a:r>
            <a:r>
              <a:rPr lang="uk-UA" sz="20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) комунального закладу "Дошкільний навчальний заклад №60 Вінницької міської ради" по вул. Космонавтів,48  в м. Вінниця</a:t>
            </a:r>
            <a:endParaRPr lang="uk-UA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0472" y="5445224"/>
            <a:ext cx="9505056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Договірна ціна – </a:t>
            </a:r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19,47 млн</a:t>
            </a:r>
            <a:r>
              <a:rPr lang="uk-UA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. </a:t>
            </a:r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грн</a:t>
            </a:r>
          </a:p>
          <a:p>
            <a:pPr lvl="0"/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Тривалість </a:t>
            </a:r>
            <a:r>
              <a:rPr lang="uk-UA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проведення робіт – </a:t>
            </a:r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2019-2020 р. </a:t>
            </a:r>
            <a:r>
              <a:rPr lang="uk-UA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р. </a:t>
            </a:r>
            <a:endParaRPr lang="uk-UA" b="1" i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lvl="0"/>
            <a:r>
              <a:rPr lang="uk-UA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Площа утеплення  </a:t>
            </a:r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фасаду – </a:t>
            </a:r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2545</a:t>
            </a:r>
            <a:r>
              <a:rPr lang="uk-UA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м²</a:t>
            </a:r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 . </a:t>
            </a:r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 </a:t>
            </a:r>
            <a:endParaRPr lang="uk-UA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64" y="1340768"/>
            <a:ext cx="4824536" cy="403244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008" y="1340768"/>
            <a:ext cx="4752528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8684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21581" y="0"/>
            <a:ext cx="7241056" cy="10156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0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Реконструкція будівлі (</a:t>
            </a:r>
            <a:r>
              <a:rPr lang="uk-UA" sz="2000" b="1" i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термомодернізація</a:t>
            </a:r>
            <a:r>
              <a:rPr lang="uk-UA" sz="20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) комунального закладу "Дошкільний навчальний заклад №75 Вінницької міської ради" по вул. 600-річчя,62  в м. Вінниця</a:t>
            </a:r>
            <a:endParaRPr lang="uk-UA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08484" y="5517232"/>
            <a:ext cx="9289032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Договірна ціна – </a:t>
            </a:r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18,71 млн</a:t>
            </a:r>
            <a:r>
              <a:rPr lang="uk-UA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. </a:t>
            </a:r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грн</a:t>
            </a:r>
          </a:p>
          <a:p>
            <a:pPr lvl="0"/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Тривалість </a:t>
            </a:r>
            <a:r>
              <a:rPr lang="uk-UA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проведення робіт – </a:t>
            </a:r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2019-2020 </a:t>
            </a:r>
            <a:r>
              <a:rPr lang="uk-UA" b="1" i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р.р</a:t>
            </a:r>
            <a:r>
              <a:rPr lang="uk-UA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.   </a:t>
            </a:r>
            <a:endParaRPr lang="uk-UA" b="1" i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lvl="0"/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Площа </a:t>
            </a:r>
            <a:r>
              <a:rPr lang="uk-UA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утеплення  </a:t>
            </a:r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фасаду –  2522 </a:t>
            </a:r>
            <a:r>
              <a:rPr lang="uk-UA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м²</a:t>
            </a:r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.</a:t>
            </a:r>
            <a:endParaRPr lang="uk-UA" b="1" i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68760"/>
            <a:ext cx="4953000" cy="42484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008" y="1268760"/>
            <a:ext cx="4752528" cy="4248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475825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48744" y="-33728"/>
            <a:ext cx="7128792" cy="10156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0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Реконструкція будівлі (</a:t>
            </a:r>
            <a:r>
              <a:rPr lang="uk-UA" sz="2000" b="1" i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термомодернізація</a:t>
            </a:r>
            <a:r>
              <a:rPr lang="uk-UA" sz="20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) комунального закладу «ЗОШ І-ІІІ ступенів </a:t>
            </a:r>
            <a:r>
              <a:rPr lang="uk-UA" sz="20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№10 </a:t>
            </a:r>
            <a:r>
              <a:rPr lang="uk-UA" sz="20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Вінницької міської ради» по вул. </a:t>
            </a:r>
            <a:r>
              <a:rPr lang="uk-UA" sz="20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А. </a:t>
            </a:r>
            <a:r>
              <a:rPr lang="uk-UA" sz="2000" b="1" i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Первозванного</a:t>
            </a:r>
            <a:r>
              <a:rPr lang="uk-UA" sz="20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22 в </a:t>
            </a:r>
            <a:r>
              <a:rPr lang="uk-UA" sz="20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м. Вінниці</a:t>
            </a:r>
            <a:endParaRPr lang="uk-UA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8464" y="5438880"/>
            <a:ext cx="9649072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Договірна ціна </a:t>
            </a:r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– 28,04 </a:t>
            </a:r>
            <a:r>
              <a:rPr lang="uk-UA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млн. </a:t>
            </a:r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грн</a:t>
            </a:r>
          </a:p>
          <a:p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Тривалість </a:t>
            </a:r>
            <a:r>
              <a:rPr lang="uk-UA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проведення робіт – </a:t>
            </a:r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2019-2020  </a:t>
            </a:r>
            <a:r>
              <a:rPr lang="uk-UA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рр. </a:t>
            </a:r>
            <a:endParaRPr lang="uk-UA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uk-UA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Площа утеплення  </a:t>
            </a:r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фасаду –  5284  м²</a:t>
            </a:r>
            <a:endParaRPr lang="uk-UA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279" y="1412776"/>
            <a:ext cx="4758930" cy="357351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112" y="1334751"/>
            <a:ext cx="4431883" cy="36515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8567475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20752" y="0"/>
            <a:ext cx="7056784" cy="83099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4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Реконструкція приміщень МКЛ-1 під молочну кухню по вул. Хмельницьке шосе,96 в м. Вінниця</a:t>
            </a:r>
            <a:endParaRPr lang="uk-UA" sz="24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7896" y="4912410"/>
            <a:ext cx="9433048" cy="158145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Вартість </a:t>
            </a:r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об</a:t>
            </a:r>
            <a:r>
              <a:rPr lang="uk-UA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єкта</a:t>
            </a:r>
            <a:r>
              <a:rPr lang="uk-UA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–  </a:t>
            </a:r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8 млн</a:t>
            </a:r>
            <a:r>
              <a:rPr lang="uk-UA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. </a:t>
            </a:r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грн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Кошти </a:t>
            </a:r>
            <a:r>
              <a:rPr lang="uk-UA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бюджету </a:t>
            </a:r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розвитку-4,9 </a:t>
            </a:r>
            <a:r>
              <a:rPr lang="uk-UA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млн грн;</a:t>
            </a:r>
          </a:p>
          <a:p>
            <a:r>
              <a:rPr lang="uk-UA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інвестиційні </a:t>
            </a:r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кошти-3,1 </a:t>
            </a:r>
            <a:r>
              <a:rPr lang="uk-UA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млн грн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Тривалість </a:t>
            </a:r>
            <a:r>
              <a:rPr lang="uk-UA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проведення робіт – </a:t>
            </a:r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2019-2020рр</a:t>
            </a:r>
            <a:r>
              <a:rPr lang="uk-UA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uk-UA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Площа </a:t>
            </a:r>
            <a:r>
              <a:rPr lang="uk-UA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загальна  – 282 м²</a:t>
            </a:r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7896" y="1262042"/>
            <a:ext cx="4869120" cy="3650368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0961" y="1195047"/>
            <a:ext cx="4462852" cy="371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0477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Блок-схема: подготовка 2"/>
          <p:cNvSpPr/>
          <p:nvPr/>
        </p:nvSpPr>
        <p:spPr>
          <a:xfrm>
            <a:off x="1208584" y="764704"/>
            <a:ext cx="7416824" cy="5040560"/>
          </a:xfrm>
          <a:prstGeom prst="flowChartPreparation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  <a:scene3d>
            <a:camera prst="obliqueBottomLef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i="1" u="sng" dirty="0">
                <a:solidFill>
                  <a:srgbClr val="FFC000"/>
                </a:solidFill>
              </a:rPr>
              <a:t>П</a:t>
            </a:r>
            <a:r>
              <a:rPr lang="uk-UA" sz="3200" b="1" i="1" u="sng" dirty="0" smtClean="0">
                <a:solidFill>
                  <a:srgbClr val="FFC000"/>
                </a:solidFill>
              </a:rPr>
              <a:t>родовжується </a:t>
            </a:r>
            <a:r>
              <a:rPr lang="uk-UA" sz="3200" b="1" i="1" u="sng" dirty="0">
                <a:solidFill>
                  <a:srgbClr val="FFC000"/>
                </a:solidFill>
              </a:rPr>
              <a:t>виконання будівельних робіт по наступних об’єктах:</a:t>
            </a:r>
          </a:p>
        </p:txBody>
      </p:sp>
    </p:spTree>
    <p:extLst>
      <p:ext uri="{BB962C8B-B14F-4D97-AF65-F5344CB8AC3E}">
        <p14:creationId xmlns:p14="http://schemas.microsoft.com/office/powerpoint/2010/main" val="34386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48744" y="116632"/>
            <a:ext cx="7056784" cy="10156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0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Будівництво </a:t>
            </a:r>
            <a:r>
              <a:rPr lang="uk-UA" sz="20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Вінницького регіонального клінічного лікувально-діагностичного  центру    серцево-судинної патології по вул. Хмельницьке шосе в м. Вінниці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00472" y="5445225"/>
            <a:ext cx="9217024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Договірна ціна – </a:t>
            </a:r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485,04 млн</a:t>
            </a:r>
            <a:r>
              <a:rPr lang="uk-UA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. грн</a:t>
            </a:r>
          </a:p>
          <a:p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Тривалість </a:t>
            </a:r>
            <a:r>
              <a:rPr lang="uk-UA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проведення робіт – </a:t>
            </a:r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2018-2021 </a:t>
            </a:r>
            <a:r>
              <a:rPr lang="uk-UA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рр</a:t>
            </a:r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.</a:t>
            </a:r>
          </a:p>
          <a:p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Потужність </a:t>
            </a:r>
            <a:r>
              <a:rPr lang="uk-UA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– </a:t>
            </a:r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144 ліжко-місць  Площа </a:t>
            </a:r>
            <a:r>
              <a:rPr lang="uk-UA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забудови - 3230 </a:t>
            </a:r>
            <a:r>
              <a:rPr lang="uk-UA" b="1" i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кв</a:t>
            </a:r>
            <a:r>
              <a:rPr lang="uk-UA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м</a:t>
            </a:r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.  </a:t>
            </a:r>
          </a:p>
          <a:p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Будівельна готовність - 73%                         </a:t>
            </a:r>
            <a:endParaRPr lang="uk-UA" b="1" i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73" y="1132295"/>
            <a:ext cx="4680520" cy="431293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008" y="1196753"/>
            <a:ext cx="4536504" cy="424847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5287" y="5229200"/>
            <a:ext cx="1709439" cy="16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7221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76736" y="212147"/>
            <a:ext cx="6912768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0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Добудова </a:t>
            </a:r>
            <a:r>
              <a:rPr lang="uk-UA" sz="20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головного корпусу клінічної лікарні ШМД по вул. Київська,68, м. </a:t>
            </a:r>
            <a:r>
              <a:rPr lang="uk-UA" sz="20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Вінниця</a:t>
            </a:r>
            <a:endParaRPr lang="uk-UA" sz="2000" b="1" i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632520" y="5636848"/>
            <a:ext cx="5688632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Договірна ціна – </a:t>
            </a:r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128,59 млн</a:t>
            </a:r>
            <a:r>
              <a:rPr lang="uk-UA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. </a:t>
            </a:r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грн</a:t>
            </a:r>
          </a:p>
          <a:p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Тривалість </a:t>
            </a:r>
            <a:r>
              <a:rPr lang="uk-UA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проведення робіт – </a:t>
            </a:r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2016-2021 </a:t>
            </a:r>
            <a:r>
              <a:rPr lang="uk-UA" b="1" i="1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рр</a:t>
            </a:r>
            <a:endParaRPr lang="uk-UA" b="1" i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uk-UA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Площа загальна – 3511,1 </a:t>
            </a:r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м²   </a:t>
            </a:r>
          </a:p>
          <a:p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Будівельна </a:t>
            </a:r>
            <a:r>
              <a:rPr lang="uk-UA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г</a:t>
            </a:r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отовність -  86%                         </a:t>
            </a:r>
            <a:endParaRPr lang="uk-UA" b="1" i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7216" y="4916768"/>
            <a:ext cx="2376264" cy="144016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64" y="1052736"/>
            <a:ext cx="5184576" cy="45365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5048" y="1052736"/>
            <a:ext cx="4392488" cy="3960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447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48744" y="116632"/>
            <a:ext cx="6984776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000" b="1" i="1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Calibri"/>
                <a:ea typeface="+mn-ea"/>
                <a:cs typeface="+mn-cs"/>
              </a:rPr>
              <a:t>Мостова</a:t>
            </a:r>
            <a:r>
              <a:rPr kumimoji="0" lang="ru-RU" sz="2000" b="1" i="1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ru-RU" sz="2000" b="1" i="1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Calibri"/>
                <a:ea typeface="+mn-ea"/>
                <a:cs typeface="+mn-cs"/>
              </a:rPr>
              <a:t>споруда</a:t>
            </a:r>
            <a:r>
              <a:rPr kumimoji="0" lang="ru-RU" sz="2000" b="1" i="1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Calibri"/>
                <a:ea typeface="+mn-ea"/>
                <a:cs typeface="+mn-cs"/>
              </a:rPr>
              <a:t> через р. </a:t>
            </a:r>
            <a:r>
              <a:rPr kumimoji="0" lang="ru-RU" sz="2000" b="1" i="1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Calibri"/>
                <a:ea typeface="+mn-ea"/>
                <a:cs typeface="+mn-cs"/>
              </a:rPr>
              <a:t>Південний</a:t>
            </a:r>
            <a:r>
              <a:rPr kumimoji="0" lang="ru-RU" sz="2000" b="1" i="1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Calibri"/>
                <a:ea typeface="+mn-ea"/>
                <a:cs typeface="+mn-cs"/>
              </a:rPr>
              <a:t> Буг по </a:t>
            </a:r>
            <a:r>
              <a:rPr kumimoji="0" lang="ru-RU" sz="2000" b="1" i="1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Calibri"/>
                <a:ea typeface="+mn-ea"/>
                <a:cs typeface="+mn-cs"/>
              </a:rPr>
              <a:t>вул</a:t>
            </a:r>
            <a:r>
              <a:rPr kumimoji="0" lang="ru-RU" sz="2000" b="1" i="1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ru-RU" sz="2000" b="1" i="1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Calibri"/>
                <a:ea typeface="+mn-ea"/>
                <a:cs typeface="+mn-cs"/>
              </a:rPr>
              <a:t>Чорновола</a:t>
            </a:r>
            <a:r>
              <a:rPr kumimoji="0" lang="ru-RU" sz="2000" b="1" i="1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Calibri"/>
                <a:ea typeface="+mn-ea"/>
                <a:cs typeface="+mn-cs"/>
              </a:rPr>
              <a:t>, м. </a:t>
            </a:r>
            <a:r>
              <a:rPr kumimoji="0" lang="ru-RU" sz="2000" b="1" i="1" u="none" strike="noStrike" kern="1200" normalizeH="0" baseline="0" noProof="0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Calibri"/>
                <a:ea typeface="+mn-ea"/>
                <a:cs typeface="+mn-cs"/>
              </a:rPr>
              <a:t>Вінниця</a:t>
            </a:r>
            <a:r>
              <a:rPr kumimoji="0" lang="ru-RU" sz="2000" b="1" i="1" u="none" strike="noStrike" kern="1200" normalizeH="0" baseline="0" noProof="0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Calibri"/>
                <a:ea typeface="+mn-ea"/>
                <a:cs typeface="+mn-cs"/>
              </a:rPr>
              <a:t> – </a:t>
            </a:r>
            <a:r>
              <a:rPr kumimoji="0" lang="ru-RU" sz="2000" b="1" i="1" u="none" strike="noStrike" kern="1200" normalizeH="0" baseline="0" noProof="0" dirty="0" err="1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Calibri"/>
                <a:ea typeface="+mn-ea"/>
                <a:cs typeface="+mn-cs"/>
              </a:rPr>
              <a:t>реконструкція</a:t>
            </a:r>
            <a:r>
              <a:rPr kumimoji="0" lang="ru-RU" sz="2000" b="1" i="1" u="none" strike="noStrike" kern="1200" normalizeH="0" baseline="0" noProof="0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uLnTx/>
                <a:uFillTx/>
                <a:latin typeface="Calibri"/>
                <a:ea typeface="+mn-ea"/>
                <a:cs typeface="+mn-cs"/>
              </a:rPr>
              <a:t>: </a:t>
            </a:r>
            <a:endParaRPr kumimoji="0" lang="uk-UA" sz="2000" b="1" i="1" u="none" strike="noStrike" kern="1200" normalizeH="0" baseline="0" noProof="0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2520" y="5157192"/>
            <a:ext cx="8064896" cy="163121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0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Договірна </a:t>
            </a:r>
            <a:r>
              <a:rPr lang="uk-UA" sz="20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ціна – </a:t>
            </a:r>
            <a:r>
              <a:rPr lang="uk-UA" sz="20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84,72 млн</a:t>
            </a:r>
            <a:r>
              <a:rPr lang="uk-UA" sz="20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. грн</a:t>
            </a:r>
          </a:p>
          <a:p>
            <a:r>
              <a:rPr lang="uk-UA" sz="20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Тривалість </a:t>
            </a:r>
            <a:r>
              <a:rPr lang="uk-UA" sz="20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проведення робіт – </a:t>
            </a:r>
            <a:r>
              <a:rPr lang="uk-UA" sz="20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2018-2021  </a:t>
            </a:r>
            <a:r>
              <a:rPr lang="uk-UA" sz="20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рр</a:t>
            </a:r>
            <a:r>
              <a:rPr lang="uk-UA" sz="20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.</a:t>
            </a:r>
          </a:p>
          <a:p>
            <a:r>
              <a:rPr lang="uk-UA" sz="20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Протяжність – 195 </a:t>
            </a:r>
            <a:r>
              <a:rPr lang="uk-UA" sz="20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м  </a:t>
            </a:r>
            <a:endParaRPr lang="uk-UA" sz="2000" b="1" i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uk-UA" sz="20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Будівельна </a:t>
            </a:r>
            <a:r>
              <a:rPr lang="uk-UA" sz="20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г</a:t>
            </a:r>
            <a:r>
              <a:rPr lang="uk-UA" sz="20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отовність </a:t>
            </a:r>
            <a:r>
              <a:rPr lang="uk-UA" sz="20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- </a:t>
            </a:r>
            <a:r>
              <a:rPr lang="uk-UA" sz="20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81%                         </a:t>
            </a:r>
            <a:endParaRPr lang="uk-UA" sz="2000" b="1" i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endParaRPr lang="uk-UA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472" y="1046639"/>
            <a:ext cx="4608512" cy="3888432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5008" y="1046639"/>
            <a:ext cx="4800533" cy="38884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01975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847015" y="783477"/>
            <a:ext cx="8858511" cy="107721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1600" i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Програмою </a:t>
            </a:r>
            <a:r>
              <a:rPr lang="uk-UA" sz="16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капітального будівництва на </a:t>
            </a:r>
            <a:r>
              <a:rPr lang="uk-UA" sz="1600" i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2020 </a:t>
            </a:r>
            <a:r>
              <a:rPr lang="uk-UA" sz="16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рік, затвердженою рішенням </a:t>
            </a:r>
            <a:r>
              <a:rPr lang="uk-UA" sz="1600" i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міської</a:t>
            </a:r>
          </a:p>
          <a:p>
            <a:pPr algn="ctr"/>
            <a:r>
              <a:rPr lang="uk-UA" sz="1600" i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uk-UA" sz="16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ради від 27.12.2019 року </a:t>
            </a:r>
            <a:r>
              <a:rPr lang="uk-UA" sz="1600" i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№ 2076  </a:t>
            </a:r>
            <a:r>
              <a:rPr lang="uk-UA" sz="16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(зі </a:t>
            </a:r>
            <a:r>
              <a:rPr lang="uk-UA" sz="1600" i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змінами) та програмою реставрації об'єктів культурної спадщини на територіях населених пунктів, що входять д</a:t>
            </a:r>
            <a:r>
              <a:rPr lang="ru-RU" sz="1600" i="1" dirty="0" smtClean="0"/>
              <a:t>о </a:t>
            </a:r>
            <a:r>
              <a:rPr lang="ru-RU" sz="16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складу </a:t>
            </a:r>
            <a:r>
              <a:rPr lang="ru-RU" sz="1600" i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Вінницької</a:t>
            </a:r>
            <a:r>
              <a:rPr lang="ru-RU" sz="16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1600" i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міської</a:t>
            </a:r>
            <a:r>
              <a:rPr lang="ru-RU" sz="1600" i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1600" i="1" dirty="0" err="1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територіальної</a:t>
            </a:r>
            <a:r>
              <a:rPr lang="ru-RU" sz="16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1600" i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громади</a:t>
            </a:r>
            <a:r>
              <a:rPr lang="ru-RU" sz="16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 </a:t>
            </a:r>
            <a:r>
              <a:rPr lang="ru-RU" sz="1600" i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на 2018-2020 </a:t>
            </a:r>
            <a:r>
              <a:rPr lang="ru-RU" sz="1600" i="1" dirty="0" err="1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рр</a:t>
            </a:r>
            <a:r>
              <a:rPr lang="ru-RU" sz="1600" i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., </a:t>
            </a:r>
            <a:r>
              <a:rPr lang="uk-UA" sz="1600" i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передбачені видатки в сумі  </a:t>
            </a:r>
            <a:r>
              <a:rPr lang="uk-UA" sz="1600" b="1" i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514,4 млн грн</a:t>
            </a:r>
            <a:r>
              <a:rPr lang="uk-UA" sz="1600" i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., </a:t>
            </a:r>
            <a:r>
              <a:rPr lang="uk-UA" sz="1600" i="1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з них</a:t>
            </a:r>
            <a:r>
              <a:rPr lang="uk-UA" sz="1600" i="1" dirty="0" smtClean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:</a:t>
            </a:r>
            <a:endParaRPr lang="uk-UA" sz="1600" i="1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33553" y="2225725"/>
            <a:ext cx="4680520" cy="50405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  <a:scene3d>
            <a:camera prst="obliqueTopRigh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700" b="1" dirty="0" smtClean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Субвенція з державного бюджету</a:t>
            </a:r>
            <a:endParaRPr lang="uk-UA" sz="1700" b="1" dirty="0">
              <a:ln w="0">
                <a:solidFill>
                  <a:srgbClr val="FF0000"/>
                </a:solidFill>
              </a:ln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  <a:reflection blurRad="6350" stA="60000" endA="900" endPos="58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2159" y="4877658"/>
            <a:ext cx="3038708" cy="50405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  <a:scene3d>
            <a:camera prst="obliqueTopRigh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700" b="1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uk-UA" sz="1700" b="1" dirty="0" smtClean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алишок </a:t>
            </a:r>
            <a:r>
              <a:rPr lang="uk-UA" sz="1700" b="1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субвенції з державного бюджету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97222" y="4193584"/>
            <a:ext cx="3271600" cy="50405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  <a:scene3d>
            <a:camera prst="obliqueTopRigh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700" b="1" dirty="0" smtClean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Державний фонд регіонального розвитку</a:t>
            </a:r>
            <a:endParaRPr lang="uk-UA" sz="1700" b="1" dirty="0">
              <a:ln w="0"/>
              <a:solidFill>
                <a:srgbClr val="FFC00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24965" y="3545514"/>
            <a:ext cx="3667319" cy="46805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  <a:scene3d>
            <a:camera prst="obliqueTopRigh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700" b="1" dirty="0" smtClean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Бюджет </a:t>
            </a:r>
            <a:r>
              <a:rPr lang="uk-UA" sz="1700" b="1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розвитку МТГ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33553" y="2967466"/>
            <a:ext cx="4181752" cy="42739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  <a:scene3d>
            <a:camera prst="obliqueTopRigh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700" b="1" dirty="0" smtClean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Запозичення </a:t>
            </a:r>
            <a:r>
              <a:rPr lang="uk-UA" sz="1700" b="1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до бюджету розвитку МТГ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33553" y="5589240"/>
            <a:ext cx="2803223" cy="50405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  <a:scene3d>
            <a:camera prst="obliqueTopRigh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700" b="1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</a:t>
            </a:r>
            <a:r>
              <a:rPr lang="uk-UA" sz="1700" b="1" dirty="0" smtClean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ошти </a:t>
            </a:r>
            <a:r>
              <a:rPr lang="uk-UA" sz="1700" b="1" dirty="0">
                <a:ln w="0"/>
                <a:solidFill>
                  <a:srgbClr val="FFC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підприємств, організацій та населення 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6077494" y="2229624"/>
            <a:ext cx="1368152" cy="43204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196,5 млн гр</a:t>
            </a:r>
            <a:r>
              <a:rPr lang="uk-UA" b="1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н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092439" y="4942063"/>
            <a:ext cx="1368152" cy="41074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18,4 млн грн</a:t>
            </a:r>
            <a:endParaRPr lang="uk-UA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092439" y="4229588"/>
            <a:ext cx="1368152" cy="46805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54,7 млн грн</a:t>
            </a:r>
            <a:endParaRPr lang="uk-UA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6077494" y="3574412"/>
            <a:ext cx="1368152" cy="46821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90,6 млн грн</a:t>
            </a:r>
            <a:endParaRPr lang="uk-UA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077494" y="2895778"/>
            <a:ext cx="1368152" cy="444527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154,2 млн грн</a:t>
            </a:r>
            <a:endParaRPr lang="uk-UA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6092439" y="5522252"/>
            <a:ext cx="1368152" cy="50405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0,02 млн грн</a:t>
            </a:r>
            <a:endParaRPr lang="uk-UA" b="1" dirty="0">
              <a:solidFill>
                <a:srgbClr val="FF0000"/>
              </a:solidFill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16" name="Стрелка вправо 15"/>
          <p:cNvSpPr/>
          <p:nvPr/>
        </p:nvSpPr>
        <p:spPr>
          <a:xfrm>
            <a:off x="4934392" y="2326445"/>
            <a:ext cx="978408" cy="301634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Стрелка вправо 16"/>
          <p:cNvSpPr/>
          <p:nvPr/>
        </p:nvSpPr>
        <p:spPr>
          <a:xfrm>
            <a:off x="4445516" y="3033661"/>
            <a:ext cx="978408" cy="279141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8" name="Стрелка вправо 17"/>
          <p:cNvSpPr/>
          <p:nvPr/>
        </p:nvSpPr>
        <p:spPr>
          <a:xfrm>
            <a:off x="3987850" y="3623275"/>
            <a:ext cx="978408" cy="278320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9" name="Стрелка вправо 18"/>
          <p:cNvSpPr/>
          <p:nvPr/>
        </p:nvSpPr>
        <p:spPr>
          <a:xfrm>
            <a:off x="3599699" y="4285330"/>
            <a:ext cx="978408" cy="291758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0" name="Стрелка вправо 19"/>
          <p:cNvSpPr/>
          <p:nvPr/>
        </p:nvSpPr>
        <p:spPr>
          <a:xfrm>
            <a:off x="3336897" y="4979236"/>
            <a:ext cx="978408" cy="311935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1" name="Стрелка вправо 20"/>
          <p:cNvSpPr/>
          <p:nvPr/>
        </p:nvSpPr>
        <p:spPr>
          <a:xfrm>
            <a:off x="3216528" y="5679837"/>
            <a:ext cx="978408" cy="308549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8" name="Овал 27"/>
          <p:cNvSpPr/>
          <p:nvPr/>
        </p:nvSpPr>
        <p:spPr>
          <a:xfrm>
            <a:off x="8121352" y="2132459"/>
            <a:ext cx="1584174" cy="597322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FF0000"/>
                </a:solidFill>
              </a:rPr>
              <a:t>38</a:t>
            </a:r>
            <a:r>
              <a:rPr lang="en-US" b="1" dirty="0">
                <a:solidFill>
                  <a:srgbClr val="FF0000"/>
                </a:solidFill>
              </a:rPr>
              <a:t>%</a:t>
            </a:r>
            <a:endParaRPr lang="uk-UA" b="1" dirty="0">
              <a:solidFill>
                <a:srgbClr val="FF0000"/>
              </a:solidFill>
            </a:endParaRPr>
          </a:p>
        </p:txBody>
      </p:sp>
      <p:sp>
        <p:nvSpPr>
          <p:cNvPr id="29" name="Овал 28"/>
          <p:cNvSpPr/>
          <p:nvPr/>
        </p:nvSpPr>
        <p:spPr>
          <a:xfrm>
            <a:off x="8099216" y="2855837"/>
            <a:ext cx="1584174" cy="54955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30%</a:t>
            </a:r>
            <a:endParaRPr lang="uk-UA" b="1" dirty="0">
              <a:solidFill>
                <a:srgbClr val="FF0000"/>
              </a:solidFill>
            </a:endParaRPr>
          </a:p>
        </p:txBody>
      </p:sp>
      <p:sp>
        <p:nvSpPr>
          <p:cNvPr id="30" name="Овал 29"/>
          <p:cNvSpPr/>
          <p:nvPr/>
        </p:nvSpPr>
        <p:spPr>
          <a:xfrm>
            <a:off x="8099216" y="3574412"/>
            <a:ext cx="1584174" cy="54955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17%</a:t>
            </a:r>
            <a:endParaRPr lang="uk-UA" b="1" dirty="0">
              <a:solidFill>
                <a:srgbClr val="FF0000"/>
              </a:solidFill>
            </a:endParaRPr>
          </a:p>
        </p:txBody>
      </p:sp>
      <p:sp>
        <p:nvSpPr>
          <p:cNvPr id="31" name="Овал 30"/>
          <p:cNvSpPr/>
          <p:nvPr/>
        </p:nvSpPr>
        <p:spPr>
          <a:xfrm>
            <a:off x="8121352" y="4229588"/>
            <a:ext cx="1584174" cy="54955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11%</a:t>
            </a:r>
            <a:endParaRPr lang="uk-UA" b="1" dirty="0">
              <a:solidFill>
                <a:srgbClr val="FF0000"/>
              </a:solidFill>
            </a:endParaRPr>
          </a:p>
        </p:txBody>
      </p:sp>
      <p:sp>
        <p:nvSpPr>
          <p:cNvPr id="32" name="Овал 31"/>
          <p:cNvSpPr/>
          <p:nvPr/>
        </p:nvSpPr>
        <p:spPr>
          <a:xfrm>
            <a:off x="8121352" y="4897390"/>
            <a:ext cx="1584175" cy="568417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4%</a:t>
            </a:r>
            <a:endParaRPr lang="uk-UA" b="1" dirty="0">
              <a:solidFill>
                <a:srgbClr val="FF0000"/>
              </a:solidFill>
            </a:endParaRPr>
          </a:p>
        </p:txBody>
      </p:sp>
      <p:sp>
        <p:nvSpPr>
          <p:cNvPr id="33" name="Овал 32"/>
          <p:cNvSpPr/>
          <p:nvPr/>
        </p:nvSpPr>
        <p:spPr>
          <a:xfrm>
            <a:off x="8121352" y="5584055"/>
            <a:ext cx="1584176" cy="54955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  <a:effectLst/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rgbClr val="FF0000"/>
                </a:solidFill>
              </a:rPr>
              <a:t>0,00004%</a:t>
            </a:r>
            <a:endParaRPr lang="uk-UA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125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48744" y="116632"/>
            <a:ext cx="7056784" cy="11317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uk-UA" sz="20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ea typeface="Times New Roman"/>
              </a:rPr>
              <a:t>Реконструкція будівлі комунального закладу «Дошкільний навчальний </a:t>
            </a:r>
            <a:r>
              <a:rPr lang="uk-UA" sz="20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ea typeface="Times New Roman"/>
              </a:rPr>
              <a:t>заклад №</a:t>
            </a:r>
            <a:r>
              <a:rPr lang="uk-UA" sz="20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ea typeface="Times New Roman"/>
              </a:rPr>
              <a:t>16  Вінницької міської ради</a:t>
            </a:r>
            <a:r>
              <a:rPr lang="uk-UA" sz="20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ea typeface="Times New Roman"/>
              </a:rPr>
              <a:t>» </a:t>
            </a:r>
            <a:r>
              <a:rPr lang="uk-UA" sz="20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/>
                <a:ea typeface="Times New Roman"/>
              </a:rPr>
              <a:t>по вул. М. Зерова, 12 в м. Вінниця</a:t>
            </a:r>
            <a:endParaRPr lang="uk-UA" sz="1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0472" y="5661248"/>
            <a:ext cx="9289032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Договірна ціна – </a:t>
            </a:r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59,9 млн</a:t>
            </a:r>
            <a:r>
              <a:rPr lang="uk-UA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. грн</a:t>
            </a:r>
          </a:p>
          <a:p>
            <a:pPr lvl="0"/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Тривалість </a:t>
            </a:r>
            <a:r>
              <a:rPr lang="uk-UA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проведення робіт – </a:t>
            </a:r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2019-2021 р. </a:t>
            </a:r>
            <a:r>
              <a:rPr lang="uk-UA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</a:t>
            </a:r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.</a:t>
            </a:r>
          </a:p>
          <a:p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Площа загальна -  </a:t>
            </a:r>
            <a:r>
              <a:rPr lang="uk-UA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4974 м²</a:t>
            </a:r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.</a:t>
            </a:r>
          </a:p>
          <a:p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Будівельна готовність  </a:t>
            </a:r>
            <a:r>
              <a:rPr lang="uk-UA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- 3</a:t>
            </a:r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0%                         </a:t>
            </a:r>
            <a:endParaRPr lang="uk-UA" b="1" i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tx1">
                  <a:lumMod val="85000"/>
                  <a:lumOff val="15000"/>
                </a:schemeClr>
              </a:solidFill>
            </a:endParaRPr>
          </a:p>
          <a:p>
            <a:pPr lvl="0"/>
            <a:endParaRPr lang="uk-UA" b="1" i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696"/>
          <a:stretch/>
        </p:blipFill>
        <p:spPr>
          <a:xfrm>
            <a:off x="237184" y="1624305"/>
            <a:ext cx="4781162" cy="348571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1272" y="5427200"/>
            <a:ext cx="1905000" cy="1114425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024" y="1624305"/>
            <a:ext cx="4649575" cy="3485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35485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20752" y="116632"/>
            <a:ext cx="6912768" cy="10156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0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Реконструкція будівлі (</a:t>
            </a:r>
            <a:r>
              <a:rPr lang="uk-UA" sz="2000" b="1" i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термомодернізація</a:t>
            </a:r>
            <a:r>
              <a:rPr lang="uk-UA" sz="20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) комунального закладу "Дошкільний навчальний заклад </a:t>
            </a:r>
            <a:r>
              <a:rPr lang="uk-UA" sz="20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№21 </a:t>
            </a:r>
            <a:r>
              <a:rPr lang="uk-UA" sz="20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Вінницької міської ради" по вул. </a:t>
            </a:r>
            <a:r>
              <a:rPr lang="uk-UA" sz="20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Міліційна ,8 в </a:t>
            </a:r>
            <a:r>
              <a:rPr lang="uk-UA" sz="20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м. Вінниця</a:t>
            </a:r>
            <a:endParaRPr lang="uk-UA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0472" y="5517232"/>
            <a:ext cx="9577064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Договірна ціна </a:t>
            </a:r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– 17,42  </a:t>
            </a:r>
            <a:r>
              <a:rPr lang="uk-UA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млн. грн</a:t>
            </a:r>
          </a:p>
          <a:p>
            <a:pPr lvl="0"/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Тривалість </a:t>
            </a:r>
            <a:r>
              <a:rPr lang="uk-UA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проведення робіт –  </a:t>
            </a:r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2019-2021 </a:t>
            </a:r>
            <a:r>
              <a:rPr lang="uk-UA" b="1" i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р.р</a:t>
            </a:r>
            <a:r>
              <a:rPr lang="uk-UA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.   Площа утеплення  фасаду –  </a:t>
            </a:r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2496 м²</a:t>
            </a:r>
          </a:p>
          <a:p>
            <a:r>
              <a:rPr lang="uk-UA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Будівельна </a:t>
            </a:r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готовність </a:t>
            </a:r>
            <a:r>
              <a:rPr lang="uk-UA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- </a:t>
            </a:r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80%                         </a:t>
            </a:r>
            <a:endParaRPr lang="uk-UA" b="1" i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56" y="1268759"/>
            <a:ext cx="4752528" cy="4248473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9316" y="1268759"/>
            <a:ext cx="4694204" cy="424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8338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14:window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48744" y="116632"/>
            <a:ext cx="7056784" cy="11317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uk-UA" sz="20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Реконструкція будівлі (</a:t>
            </a:r>
            <a:r>
              <a:rPr lang="uk-UA" sz="2000" b="1" i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термомодернізація</a:t>
            </a:r>
            <a:r>
              <a:rPr lang="uk-UA" sz="20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) комунального закладу "Дошкільний навчальний заклад №47 Вінницької міської ради" по вул.Чорновола,12  в м. Вінниця</a:t>
            </a:r>
            <a:endParaRPr lang="uk-UA" sz="1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0472" y="5661248"/>
            <a:ext cx="9289032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Договірна ціна – </a:t>
            </a:r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8,37 млн</a:t>
            </a:r>
            <a:r>
              <a:rPr lang="uk-UA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. грн</a:t>
            </a:r>
          </a:p>
          <a:p>
            <a:pPr lvl="0"/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Тривалість </a:t>
            </a:r>
            <a:r>
              <a:rPr lang="uk-UA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проведення робіт – </a:t>
            </a:r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2019-2021р. </a:t>
            </a:r>
            <a:r>
              <a:rPr lang="uk-UA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р.   Площа утеплення ф</a:t>
            </a:r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асаду – 942 м²</a:t>
            </a:r>
          </a:p>
          <a:p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Площа покрівлі – 940 м².</a:t>
            </a:r>
          </a:p>
          <a:p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Будівельна </a:t>
            </a:r>
            <a:r>
              <a:rPr lang="uk-UA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г</a:t>
            </a:r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отовність – 85%                         </a:t>
            </a:r>
            <a:endParaRPr lang="uk-UA" b="1" i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lvl="0"/>
            <a:endParaRPr lang="uk-UA" b="1" i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84784"/>
            <a:ext cx="5097016" cy="3816424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1032" y="1340768"/>
            <a:ext cx="4608512" cy="41764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5614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432720" y="188640"/>
            <a:ext cx="7344816" cy="113338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uk-UA" sz="20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Реконструкція будівлі (</a:t>
            </a:r>
            <a:r>
              <a:rPr lang="uk-UA" sz="2000" b="1" i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термомодернізація</a:t>
            </a:r>
            <a:r>
              <a:rPr lang="uk-UA" sz="20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) комунального закладу «Загальноосвітня школа І-ІІІ ступенів №13 Вінницької міської ради» по вул.М.Шимка,1 в м. Вінниця</a:t>
            </a:r>
            <a:endParaRPr lang="uk-UA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28464" y="5391957"/>
            <a:ext cx="9649072" cy="13234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0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Договірна ціна – </a:t>
            </a:r>
            <a:r>
              <a:rPr lang="uk-UA" sz="20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17,44 млн</a:t>
            </a:r>
            <a:r>
              <a:rPr lang="uk-UA" sz="20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. грн</a:t>
            </a:r>
          </a:p>
          <a:p>
            <a:r>
              <a:rPr lang="uk-UA" sz="20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Тривалість </a:t>
            </a:r>
            <a:r>
              <a:rPr lang="uk-UA" sz="20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проведення робіт </a:t>
            </a:r>
            <a:r>
              <a:rPr lang="uk-UA" sz="20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– 2020-2021 рр</a:t>
            </a:r>
            <a:r>
              <a:rPr lang="uk-UA" sz="20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. </a:t>
            </a:r>
            <a:endParaRPr lang="uk-UA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uk-UA" sz="20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Площа загальна – 4316 м²  </a:t>
            </a:r>
          </a:p>
          <a:p>
            <a:r>
              <a:rPr lang="uk-UA" sz="20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Будівельна г</a:t>
            </a:r>
            <a:r>
              <a:rPr lang="uk-UA" sz="20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отовність - 40 </a:t>
            </a:r>
            <a:r>
              <a:rPr lang="uk-UA" sz="20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%                        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704" y="1445896"/>
            <a:ext cx="4608576" cy="3822192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024" y="1445896"/>
            <a:ext cx="4371524" cy="38221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49307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48744" y="116632"/>
            <a:ext cx="6984776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Реконструкція будівлі (</a:t>
            </a:r>
            <a:r>
              <a:rPr lang="uk-UA" b="1" i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термомодернізація</a:t>
            </a:r>
            <a:r>
              <a:rPr lang="uk-UA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) комунального закладу «Загальноосвітня школа І-ІІІ ступенів-гімназія №2 Вінницької міської ради – пам’ятка архітектури місцевого значення «Жіноча гімназія» (охоронний номер №</a:t>
            </a:r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225-М) </a:t>
            </a:r>
            <a:r>
              <a:rPr lang="uk-UA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Calibri" panose="020F050202020403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 вул. Соборна,94 в м. Вінниці</a:t>
            </a:r>
            <a:endParaRPr lang="uk-UA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0472" y="5373216"/>
            <a:ext cx="9433048" cy="13234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0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Договірна ціна – </a:t>
            </a:r>
            <a:r>
              <a:rPr lang="uk-UA" sz="20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19,29 млн</a:t>
            </a:r>
            <a:r>
              <a:rPr lang="uk-UA" sz="20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. </a:t>
            </a:r>
            <a:r>
              <a:rPr lang="uk-UA" sz="20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грн.</a:t>
            </a:r>
            <a:endParaRPr lang="uk-UA" sz="2000" b="1" i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uk-UA" sz="20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Тривалість </a:t>
            </a:r>
            <a:r>
              <a:rPr lang="uk-UA" sz="20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проведення робіт – </a:t>
            </a:r>
            <a:r>
              <a:rPr lang="uk-UA" sz="20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2019-2021 </a:t>
            </a:r>
            <a:r>
              <a:rPr lang="uk-UA" sz="20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рр</a:t>
            </a:r>
            <a:r>
              <a:rPr lang="uk-UA" sz="20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.</a:t>
            </a:r>
          </a:p>
          <a:p>
            <a:r>
              <a:rPr lang="uk-UA" sz="20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uk-UA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Площа </a:t>
            </a:r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– </a:t>
            </a:r>
            <a:r>
              <a:rPr lang="uk-UA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3967,3  </a:t>
            </a:r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м²  </a:t>
            </a:r>
          </a:p>
          <a:p>
            <a:r>
              <a:rPr lang="uk-UA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Будівельна </a:t>
            </a:r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г</a:t>
            </a:r>
            <a:r>
              <a:rPr lang="uk-UA" sz="20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отовність </a:t>
            </a:r>
            <a:r>
              <a:rPr lang="uk-UA" sz="20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- </a:t>
            </a:r>
            <a:r>
              <a:rPr lang="en-US" sz="20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72</a:t>
            </a:r>
            <a:r>
              <a:rPr lang="uk-UA" sz="20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%                         </a:t>
            </a:r>
            <a:endParaRPr lang="uk-UA" sz="2000" b="1" i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030" y="1645644"/>
            <a:ext cx="4901184" cy="3675888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540" y="1635261"/>
            <a:ext cx="4681728" cy="36758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96009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936776" y="188640"/>
            <a:ext cx="6696744" cy="13234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0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Реконструкція будівлі (</a:t>
            </a:r>
            <a:r>
              <a:rPr lang="uk-UA" sz="2000" b="1" i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термомодернізація</a:t>
            </a:r>
            <a:r>
              <a:rPr lang="uk-UA" sz="20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) комунального закладу «Палац дітей та юнацтва Вінницької міської ради» по вул. Хмельницьке шосе,22 в м. Вінниця</a:t>
            </a:r>
            <a:endParaRPr lang="uk-UA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489938" y="5577619"/>
            <a:ext cx="8279486" cy="132343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0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Договірна ціна – </a:t>
            </a:r>
            <a:r>
              <a:rPr lang="uk-UA" sz="20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20,14 млн</a:t>
            </a:r>
            <a:r>
              <a:rPr lang="uk-UA" sz="20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. грн</a:t>
            </a:r>
          </a:p>
          <a:p>
            <a:r>
              <a:rPr lang="uk-UA" sz="20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тривалість </a:t>
            </a:r>
            <a:r>
              <a:rPr lang="uk-UA" sz="20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проведення робіт – </a:t>
            </a:r>
            <a:r>
              <a:rPr lang="uk-UA" sz="20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2020-2022 </a:t>
            </a:r>
            <a:r>
              <a:rPr lang="uk-UA" sz="20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р. </a:t>
            </a:r>
            <a:endParaRPr lang="uk-UA" sz="2000" b="1" i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uk-UA" sz="20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Площа  </a:t>
            </a:r>
            <a:r>
              <a:rPr lang="uk-UA" sz="20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–6214,4  м². </a:t>
            </a:r>
            <a:endParaRPr lang="uk-UA" sz="2000" b="1" i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uk-UA" sz="20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Будівельна г</a:t>
            </a:r>
            <a:r>
              <a:rPr lang="uk-UA" sz="20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отовність – 30 %                         </a:t>
            </a:r>
            <a:endParaRPr lang="uk-UA" sz="2000" b="1" i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2406" y="1543436"/>
            <a:ext cx="4748803" cy="405045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64" y="1543436"/>
            <a:ext cx="4248472" cy="40071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5384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76736" y="116632"/>
            <a:ext cx="7128792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Реконструкція </a:t>
            </a:r>
            <a:r>
              <a:rPr lang="uk-UA" sz="2000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приміщення спортивного комплексу по вул. Академіка Янгеля,48 в м. </a:t>
            </a:r>
            <a:r>
              <a:rPr lang="uk-UA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Вінниця</a:t>
            </a:r>
            <a:endParaRPr lang="uk-UA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72480" y="5589240"/>
            <a:ext cx="9289032" cy="1200329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Договірна ціна – </a:t>
            </a:r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68,62 млн</a:t>
            </a:r>
            <a:r>
              <a:rPr lang="uk-UA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. грн</a:t>
            </a:r>
          </a:p>
          <a:p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Тривалість </a:t>
            </a:r>
            <a:r>
              <a:rPr lang="uk-UA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проведення робіт </a:t>
            </a:r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– 2018-2021 рр.</a:t>
            </a:r>
          </a:p>
          <a:p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Площа загальна – </a:t>
            </a:r>
            <a:r>
              <a:rPr lang="uk-UA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3864 </a:t>
            </a:r>
            <a:r>
              <a:rPr lang="uk-UA" b="1" i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кв.м</a:t>
            </a:r>
            <a:r>
              <a:rPr lang="uk-UA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 </a:t>
            </a:r>
            <a:endParaRPr lang="uk-UA" b="1" i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r>
              <a:rPr lang="uk-UA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Будівельна </a:t>
            </a:r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готовність </a:t>
            </a:r>
            <a:r>
              <a:rPr lang="uk-UA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- </a:t>
            </a:r>
            <a:r>
              <a:rPr lang="en-US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56</a:t>
            </a:r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%                         </a:t>
            </a:r>
            <a:endParaRPr lang="uk-UA" b="1" i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7016" y="1340005"/>
            <a:ext cx="4705541" cy="3657563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360" y="1340005"/>
            <a:ext cx="4876751" cy="36575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598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switch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64568" y="764704"/>
            <a:ext cx="7992888" cy="1384995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 algn="ctr"/>
            <a:r>
              <a:rPr lang="uk-UA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Обсяги </a:t>
            </a:r>
            <a:r>
              <a:rPr lang="uk-UA" sz="28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фінансування, </a:t>
            </a:r>
            <a:r>
              <a:rPr lang="uk-UA" sz="28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передбачені програмою капітального будівництва на </a:t>
            </a:r>
            <a:r>
              <a:rPr lang="uk-UA" sz="28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2021 рік складають 332,5 млн грн, з них:</a:t>
            </a:r>
            <a:endParaRPr lang="uk-UA" sz="2800" b="1" i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0472" y="3077060"/>
            <a:ext cx="4248472" cy="54738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FFC000"/>
                </a:solidFill>
              </a:rPr>
              <a:t>Державні кошти</a:t>
            </a:r>
            <a:endParaRPr lang="uk-UA" sz="2000" b="1" dirty="0">
              <a:solidFill>
                <a:srgbClr val="FFC000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00472" y="3984482"/>
            <a:ext cx="3816424" cy="59664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FFC000"/>
                </a:solidFill>
              </a:rPr>
              <a:t>Бюджет </a:t>
            </a:r>
            <a:r>
              <a:rPr lang="uk-UA" sz="2000" b="1" dirty="0">
                <a:solidFill>
                  <a:srgbClr val="FFC000"/>
                </a:solidFill>
              </a:rPr>
              <a:t>розвитку МТГ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00472" y="4941167"/>
            <a:ext cx="3168352" cy="581545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FFC000"/>
                </a:solidFill>
              </a:rPr>
              <a:t>Кошти </a:t>
            </a:r>
            <a:r>
              <a:rPr lang="uk-UA" sz="2000" b="1" dirty="0">
                <a:solidFill>
                  <a:srgbClr val="FFC000"/>
                </a:solidFill>
              </a:rPr>
              <a:t>підприємств, організацій та населення </a:t>
            </a:r>
          </a:p>
        </p:txBody>
      </p:sp>
      <p:sp>
        <p:nvSpPr>
          <p:cNvPr id="7" name="Стрелка вправо 6"/>
          <p:cNvSpPr/>
          <p:nvPr/>
        </p:nvSpPr>
        <p:spPr>
          <a:xfrm>
            <a:off x="4782636" y="3204654"/>
            <a:ext cx="978408" cy="270220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8" name="Стрелка вправо 7"/>
          <p:cNvSpPr/>
          <p:nvPr/>
        </p:nvSpPr>
        <p:spPr>
          <a:xfrm>
            <a:off x="4318297" y="4084856"/>
            <a:ext cx="978408" cy="278886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" name="Стрелка вправо 9"/>
          <p:cNvSpPr/>
          <p:nvPr/>
        </p:nvSpPr>
        <p:spPr>
          <a:xfrm>
            <a:off x="3656856" y="5082839"/>
            <a:ext cx="978408" cy="261658"/>
          </a:xfrm>
          <a:prstGeom prst="right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prst="slop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1" name="Прямоугольник 10"/>
          <p:cNvSpPr/>
          <p:nvPr/>
        </p:nvSpPr>
        <p:spPr>
          <a:xfrm>
            <a:off x="6225669" y="3028182"/>
            <a:ext cx="1013216" cy="51237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FF0000"/>
                </a:solidFill>
              </a:rPr>
              <a:t>238,5 млн грн</a:t>
            </a:r>
            <a:endParaRPr lang="uk-UA" b="1" dirty="0">
              <a:solidFill>
                <a:srgbClr val="FF0000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5786380" y="3929254"/>
            <a:ext cx="1038828" cy="48837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FF0000"/>
                </a:solidFill>
              </a:rPr>
              <a:t>92,5 млн грн </a:t>
            </a:r>
            <a:endParaRPr lang="uk-UA" b="1" dirty="0">
              <a:solidFill>
                <a:srgbClr val="FF0000"/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271840" y="4898771"/>
            <a:ext cx="977304" cy="525981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solidFill>
                  <a:srgbClr val="FF0000"/>
                </a:solidFill>
              </a:rPr>
              <a:t>1,5   млн грн</a:t>
            </a:r>
            <a:endParaRPr lang="uk-UA" b="1" dirty="0">
              <a:solidFill>
                <a:srgbClr val="FF0000"/>
              </a:solidFill>
            </a:endParaRPr>
          </a:p>
        </p:txBody>
      </p:sp>
      <p:sp>
        <p:nvSpPr>
          <p:cNvPr id="14" name="Овал 13"/>
          <p:cNvSpPr/>
          <p:nvPr/>
        </p:nvSpPr>
        <p:spPr>
          <a:xfrm>
            <a:off x="8247065" y="2935539"/>
            <a:ext cx="978456" cy="605021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FF0000"/>
                </a:solidFill>
              </a:rPr>
              <a:t>57</a:t>
            </a:r>
            <a:r>
              <a:rPr lang="en-US" sz="2000" b="1" dirty="0" smtClean="0">
                <a:solidFill>
                  <a:srgbClr val="FF0000"/>
                </a:solidFill>
              </a:rPr>
              <a:t>%</a:t>
            </a:r>
            <a:endParaRPr lang="uk-UA" sz="2000" b="1" dirty="0">
              <a:solidFill>
                <a:srgbClr val="FF0000"/>
              </a:solidFill>
            </a:endParaRPr>
          </a:p>
        </p:txBody>
      </p:sp>
      <p:sp>
        <p:nvSpPr>
          <p:cNvPr id="15" name="Овал 14"/>
          <p:cNvSpPr/>
          <p:nvPr/>
        </p:nvSpPr>
        <p:spPr>
          <a:xfrm>
            <a:off x="7617296" y="3862285"/>
            <a:ext cx="1008112" cy="631686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42%</a:t>
            </a:r>
            <a:endParaRPr lang="uk-UA" sz="2000" b="1" dirty="0">
              <a:solidFill>
                <a:srgbClr val="FF0000"/>
              </a:solidFill>
            </a:endParaRPr>
          </a:p>
        </p:txBody>
      </p:sp>
      <p:sp>
        <p:nvSpPr>
          <p:cNvPr id="16" name="Овал 15"/>
          <p:cNvSpPr/>
          <p:nvPr/>
        </p:nvSpPr>
        <p:spPr>
          <a:xfrm>
            <a:off x="7041468" y="4863678"/>
            <a:ext cx="958875" cy="659035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1%</a:t>
            </a:r>
            <a:endParaRPr lang="uk-UA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31703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вал 1"/>
          <p:cNvSpPr/>
          <p:nvPr/>
        </p:nvSpPr>
        <p:spPr>
          <a:xfrm>
            <a:off x="1208584" y="548680"/>
            <a:ext cx="8136904" cy="5616624"/>
          </a:xfrm>
          <a:prstGeom prst="ellipse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2021р. </a:t>
            </a:r>
            <a:r>
              <a:rPr lang="uk-UA" sz="2800" b="1" i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департаментом капітального будівництва планується виконання </a:t>
            </a:r>
            <a:r>
              <a:rPr lang="uk-UA" sz="2800" b="1" i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робіт </a:t>
            </a:r>
            <a:r>
              <a:rPr lang="uk-UA" sz="28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 </a:t>
            </a:r>
            <a:r>
              <a:rPr lang="uk-UA" sz="2800" b="1" i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наступних 29-ти </a:t>
            </a:r>
            <a:r>
              <a:rPr lang="uk-UA" sz="2800" b="1" i="1" dirty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об’єктах</a:t>
            </a:r>
            <a:r>
              <a:rPr lang="uk-UA" sz="2800" b="1" i="1" dirty="0" smtClean="0"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uk-UA" sz="2800" b="1" i="1" dirty="0"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uk-UA" b="1" i="1" u="sng" dirty="0" smtClean="0">
              <a:solidFill>
                <a:srgbClr val="FFC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104208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7" r="3977" b="1057"/>
          <a:stretch/>
        </p:blipFill>
        <p:spPr>
          <a:xfrm>
            <a:off x="200472" y="0"/>
            <a:ext cx="9649072" cy="6741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42369110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Box 12"/>
          <p:cNvSpPr txBox="1"/>
          <p:nvPr/>
        </p:nvSpPr>
        <p:spPr>
          <a:xfrm>
            <a:off x="2720752" y="21513"/>
            <a:ext cx="6120680" cy="1384995"/>
          </a:xfrm>
          <a:prstGeom prst="rect">
            <a:avLst/>
          </a:prstGeom>
          <a:ln/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i="1" dirty="0" smtClean="0">
                <a:solidFill>
                  <a:srgbClr val="C00000"/>
                </a:solidFill>
              </a:rPr>
              <a:t>Фактичне використання коштів департаментом капітального будівництва у 2020 році по галузям:</a:t>
            </a:r>
            <a:endParaRPr lang="uk-UA" sz="2800" i="1" dirty="0">
              <a:solidFill>
                <a:srgbClr val="C00000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 rot="16200000">
            <a:off x="1933133" y="-207404"/>
            <a:ext cx="576064" cy="424847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7704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uk-UA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 rot="5400000">
            <a:off x="1760544" y="732649"/>
            <a:ext cx="540060" cy="3816424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6" name="Прямоугольник 15"/>
          <p:cNvSpPr/>
          <p:nvPr/>
        </p:nvSpPr>
        <p:spPr>
          <a:xfrm rot="5400000">
            <a:off x="1723856" y="1537010"/>
            <a:ext cx="540060" cy="370841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7" name="Прямоугольник 16"/>
          <p:cNvSpPr/>
          <p:nvPr/>
        </p:nvSpPr>
        <p:spPr>
          <a:xfrm rot="5400000">
            <a:off x="1745940" y="2342119"/>
            <a:ext cx="540060" cy="3708412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8" name="Прямоугольник 17"/>
          <p:cNvSpPr/>
          <p:nvPr/>
        </p:nvSpPr>
        <p:spPr>
          <a:xfrm rot="5400000">
            <a:off x="1503096" y="3292680"/>
            <a:ext cx="540060" cy="319191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9" name="Прямоугольник 18"/>
          <p:cNvSpPr/>
          <p:nvPr/>
        </p:nvSpPr>
        <p:spPr>
          <a:xfrm rot="5400000">
            <a:off x="1503096" y="4053618"/>
            <a:ext cx="540060" cy="319191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  <a:scene3d>
            <a:camera prst="orthographicFront"/>
            <a:lightRig rig="threePt" dir="t"/>
          </a:scene3d>
          <a:sp3d>
            <a:bevelT w="152400" h="50800" prst="softRound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0" name="Прямоугольник 19"/>
          <p:cNvSpPr/>
          <p:nvPr/>
        </p:nvSpPr>
        <p:spPr>
          <a:xfrm>
            <a:off x="33318" y="1647034"/>
            <a:ext cx="4523638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7704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Будівництво медичних установ та закладів   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109862" y="2343863"/>
            <a:ext cx="404346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990570">
              <a:spcBef>
                <a:spcPct val="0"/>
              </a:spcBef>
              <a:defRPr/>
            </a:pP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Будівництво освітніх установ та закладів  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139680" y="3128065"/>
            <a:ext cx="4276700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7704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b="1" dirty="0" smtClean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Програма </a:t>
            </a:r>
            <a:r>
              <a:rPr lang="uk-UA" b="1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реставрації об'єктів культурної спадщини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90269" y="3926295"/>
            <a:ext cx="3939514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7704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Будівництво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споруд, установ та закладів фізичної культури і спорту  </a:t>
            </a:r>
          </a:p>
        </p:txBody>
      </p:sp>
      <p:sp>
        <p:nvSpPr>
          <p:cNvPr id="31" name="Прямоугольник 30"/>
          <p:cNvSpPr/>
          <p:nvPr/>
        </p:nvSpPr>
        <p:spPr>
          <a:xfrm>
            <a:off x="122362" y="4616987"/>
            <a:ext cx="4159359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7704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Будівництво об'єктів житлово-комунального господарства 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251408" y="5354110"/>
            <a:ext cx="3264824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defTabSz="770443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uk-UA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Будівництво інших об’єктів комунальної власності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4366919" y="1634313"/>
            <a:ext cx="2844497" cy="26237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270,6 млн. грн</a:t>
            </a:r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39" name="Прямоугольник 38"/>
          <p:cNvSpPr/>
          <p:nvPr/>
        </p:nvSpPr>
        <p:spPr>
          <a:xfrm>
            <a:off x="4366919" y="1905345"/>
            <a:ext cx="2242265" cy="29952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uk-UA" dirty="0" smtClean="0">
                <a:solidFill>
                  <a:schemeClr val="tx1"/>
                </a:solidFill>
              </a:rPr>
              <a:t>172,4 млн. грн</a:t>
            </a:r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40" name="Прямоугольник 39"/>
          <p:cNvSpPr/>
          <p:nvPr/>
        </p:nvSpPr>
        <p:spPr>
          <a:xfrm>
            <a:off x="3961979" y="2364639"/>
            <a:ext cx="2575198" cy="26237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206,4 млн. грн</a:t>
            </a:r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41" name="Прямоугольник 40"/>
          <p:cNvSpPr/>
          <p:nvPr/>
        </p:nvSpPr>
        <p:spPr>
          <a:xfrm>
            <a:off x="3961979" y="2635671"/>
            <a:ext cx="2071142" cy="29952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uk-UA" dirty="0" smtClean="0">
                <a:solidFill>
                  <a:schemeClr val="tx1"/>
                </a:solidFill>
              </a:rPr>
              <a:t>186,9 млн. грн</a:t>
            </a:r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3870176" y="3103765"/>
            <a:ext cx="2162945" cy="26237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15,7 млн. грн</a:t>
            </a:r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43" name="Прямоугольник 42"/>
          <p:cNvSpPr/>
          <p:nvPr/>
        </p:nvSpPr>
        <p:spPr>
          <a:xfrm>
            <a:off x="3870177" y="3374797"/>
            <a:ext cx="1802904" cy="29952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uk-UA" dirty="0" smtClean="0">
                <a:solidFill>
                  <a:schemeClr val="tx1"/>
                </a:solidFill>
              </a:rPr>
              <a:t>10,4 млн. грн</a:t>
            </a:r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44" name="Прямоугольник 43"/>
          <p:cNvSpPr/>
          <p:nvPr/>
        </p:nvSpPr>
        <p:spPr>
          <a:xfrm>
            <a:off x="3870176" y="3921608"/>
            <a:ext cx="2162945" cy="26237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15,5 млн. грн</a:t>
            </a:r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45" name="Прямоугольник 44"/>
          <p:cNvSpPr/>
          <p:nvPr/>
        </p:nvSpPr>
        <p:spPr>
          <a:xfrm>
            <a:off x="3870176" y="4192640"/>
            <a:ext cx="2162945" cy="29952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15,5 млн. грн</a:t>
            </a:r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3371295" y="4610418"/>
            <a:ext cx="1509697" cy="26237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dirty="0" smtClean="0">
                <a:solidFill>
                  <a:schemeClr val="tx1"/>
                </a:solidFill>
              </a:rPr>
              <a:t>3,9 млн. грн</a:t>
            </a:r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47" name="Прямоугольник 46"/>
          <p:cNvSpPr/>
          <p:nvPr/>
        </p:nvSpPr>
        <p:spPr>
          <a:xfrm>
            <a:off x="3371295" y="4881450"/>
            <a:ext cx="1509697" cy="29952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uk-UA" dirty="0" smtClean="0">
                <a:solidFill>
                  <a:schemeClr val="tx1"/>
                </a:solidFill>
              </a:rPr>
              <a:t>3,9млн. грн</a:t>
            </a:r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48" name="Прямоугольник 47"/>
          <p:cNvSpPr/>
          <p:nvPr/>
        </p:nvSpPr>
        <p:spPr>
          <a:xfrm>
            <a:off x="3373959" y="5371825"/>
            <a:ext cx="1363017" cy="262378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2,3 млн. грн</a:t>
            </a:r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49" name="Прямоугольник 48"/>
          <p:cNvSpPr/>
          <p:nvPr/>
        </p:nvSpPr>
        <p:spPr>
          <a:xfrm>
            <a:off x="3373959" y="5642857"/>
            <a:ext cx="1363017" cy="299520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uk-UA" dirty="0" smtClean="0">
                <a:solidFill>
                  <a:schemeClr val="tx1"/>
                </a:solidFill>
              </a:rPr>
              <a:t>2,3 млн. грн</a:t>
            </a:r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50" name="Прямоугольник 49"/>
          <p:cNvSpPr/>
          <p:nvPr/>
        </p:nvSpPr>
        <p:spPr>
          <a:xfrm>
            <a:off x="7046367" y="5371825"/>
            <a:ext cx="1363017" cy="95613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dirty="0" smtClean="0">
                <a:solidFill>
                  <a:schemeClr val="tx1"/>
                </a:solidFill>
              </a:rPr>
              <a:t>514,4млн. грн</a:t>
            </a:r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51" name="Прямоугольник 50"/>
          <p:cNvSpPr/>
          <p:nvPr/>
        </p:nvSpPr>
        <p:spPr>
          <a:xfrm>
            <a:off x="8409384" y="5634203"/>
            <a:ext cx="1363017" cy="693761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r>
              <a:rPr lang="uk-UA" dirty="0" smtClean="0">
                <a:solidFill>
                  <a:schemeClr val="tx1"/>
                </a:solidFill>
              </a:rPr>
              <a:t>391,4 млн. грн</a:t>
            </a:r>
            <a:endParaRPr lang="uk-UA" dirty="0">
              <a:solidFill>
                <a:schemeClr val="tx1"/>
              </a:solidFill>
            </a:endParaRPr>
          </a:p>
        </p:txBody>
      </p:sp>
      <p:sp>
        <p:nvSpPr>
          <p:cNvPr id="52" name="Прямоугольник 51"/>
          <p:cNvSpPr/>
          <p:nvPr/>
        </p:nvSpPr>
        <p:spPr>
          <a:xfrm>
            <a:off x="6909773" y="4929437"/>
            <a:ext cx="152945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b="1" i="1" dirty="0" smtClean="0">
                <a:cs typeface="Times New Roman" panose="02020603050405020304" pitchFamily="18" charset="0"/>
              </a:rPr>
              <a:t>Передбачено</a:t>
            </a:r>
            <a:endParaRPr lang="uk-UA" b="1" i="1" dirty="0">
              <a:cs typeface="Times New Roman" panose="02020603050405020304" pitchFamily="18" charset="0"/>
            </a:endParaRPr>
          </a:p>
        </p:txBody>
      </p:sp>
      <p:sp>
        <p:nvSpPr>
          <p:cNvPr id="53" name="Прямоугольник 52"/>
          <p:cNvSpPr/>
          <p:nvPr/>
        </p:nvSpPr>
        <p:spPr>
          <a:xfrm>
            <a:off x="8578572" y="5194880"/>
            <a:ext cx="10246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uk-UA" b="1" i="1" dirty="0" smtClean="0">
                <a:cs typeface="Times New Roman" panose="02020603050405020304" pitchFamily="18" charset="0"/>
              </a:rPr>
              <a:t>Освоєно</a:t>
            </a:r>
            <a:endParaRPr lang="uk-UA" b="1" i="1" dirty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8722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6" r="3825" b="16401"/>
          <a:stretch/>
        </p:blipFill>
        <p:spPr>
          <a:xfrm>
            <a:off x="200472" y="0"/>
            <a:ext cx="9721080" cy="6037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96690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круглений прямокутник 17"/>
          <p:cNvSpPr/>
          <p:nvPr/>
        </p:nvSpPr>
        <p:spPr>
          <a:xfrm>
            <a:off x="236975" y="1608798"/>
            <a:ext cx="9396548" cy="2730303"/>
          </a:xfrm>
          <a:prstGeom prst="roundRect">
            <a:avLst>
              <a:gd name="adj" fmla="val 50000"/>
            </a:avLst>
          </a:prstGeom>
          <a:noFill/>
          <a:ln w="25400" cap="flat" cmpd="sng" algn="ctr">
            <a:solidFill>
              <a:sysClr val="window" lastClr="FFFFFF">
                <a:lumMod val="65000"/>
              </a:sysClr>
            </a:solidFill>
            <a:prstDash val="solid"/>
          </a:ln>
          <a:effectLst>
            <a:softEdge rad="63500"/>
          </a:effectLst>
        </p:spPr>
        <p:txBody>
          <a:bodyPr rtlCol="0" anchor="ctr"/>
          <a:lstStyle/>
          <a:p>
            <a:pPr algn="ctr">
              <a:defRPr/>
            </a:pPr>
            <a:r>
              <a:rPr lang="uk-UA" sz="5200" b="1" kern="0" dirty="0">
                <a:ln w="1905"/>
                <a:gradFill>
                  <a:gsLst>
                    <a:gs pos="0">
                      <a:srgbClr val="F14124">
                        <a:shade val="20000"/>
                        <a:satMod val="200000"/>
                      </a:srgbClr>
                    </a:gs>
                    <a:gs pos="78000">
                      <a:srgbClr val="F14124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14124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/>
              </a:rPr>
              <a:t> Дякую за увагу !</a:t>
            </a:r>
            <a:endParaRPr lang="ru-RU" sz="5200" b="1" i="1" kern="0" dirty="0">
              <a:ln w="1905"/>
              <a:gradFill>
                <a:gsLst>
                  <a:gs pos="0">
                    <a:srgbClr val="F14124">
                      <a:shade val="20000"/>
                      <a:satMod val="200000"/>
                    </a:srgbClr>
                  </a:gs>
                  <a:gs pos="78000">
                    <a:srgbClr val="F14124">
                      <a:tint val="90000"/>
                      <a:shade val="89000"/>
                      <a:satMod val="220000"/>
                    </a:srgbClr>
                  </a:gs>
                  <a:gs pos="100000">
                    <a:srgbClr val="F14124">
                      <a:tint val="12000"/>
                      <a:satMod val="255000"/>
                    </a:srgb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4609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Блок-схема: подготовка 4"/>
          <p:cNvSpPr/>
          <p:nvPr/>
        </p:nvSpPr>
        <p:spPr>
          <a:xfrm>
            <a:off x="1280592" y="908720"/>
            <a:ext cx="8280920" cy="4968552"/>
          </a:xfrm>
          <a:prstGeom prst="flowChartPreparation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i="1" dirty="0">
                <a:ln w="0"/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Програмою капітального будівництва на 2020 рік, передбачалось  </a:t>
            </a:r>
            <a:r>
              <a:rPr lang="uk-UA" sz="2800" i="1" dirty="0" smtClean="0">
                <a:ln w="0"/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проектування та спорудження 36 </a:t>
            </a:r>
            <a:r>
              <a:rPr lang="uk-UA" sz="2800" i="1" dirty="0">
                <a:ln w="0"/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об’єктів</a:t>
            </a:r>
            <a:r>
              <a:rPr lang="uk-UA" sz="2800" i="1" dirty="0" smtClean="0">
                <a:ln w="0"/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З них:</a:t>
            </a:r>
          </a:p>
          <a:p>
            <a:pPr algn="ctr"/>
            <a:r>
              <a:rPr lang="uk-UA" sz="2800" i="1" dirty="0" smtClean="0">
                <a:ln w="0"/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Реконструкція-16 об</a:t>
            </a:r>
            <a:r>
              <a:rPr lang="uk-UA" sz="2800" i="1" dirty="0">
                <a:ln w="0"/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2800" i="1" dirty="0" smtClean="0">
                <a:ln w="0"/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єктів</a:t>
            </a:r>
          </a:p>
          <a:p>
            <a:pPr algn="ctr"/>
            <a:r>
              <a:rPr lang="uk-UA" sz="2800" i="1" dirty="0">
                <a:ln w="0"/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Термомодернізація-16 </a:t>
            </a:r>
            <a:r>
              <a:rPr lang="uk-UA" sz="2800" i="1" dirty="0" smtClean="0">
                <a:ln w="0"/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</a:t>
            </a:r>
            <a:r>
              <a:rPr lang="uk-UA" sz="2800" i="1" dirty="0">
                <a:ln w="0"/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2800" i="1" dirty="0" smtClean="0">
                <a:ln w="0"/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єктів</a:t>
            </a:r>
          </a:p>
          <a:p>
            <a:pPr algn="ctr"/>
            <a:r>
              <a:rPr lang="uk-UA" sz="2800" i="1" dirty="0" smtClean="0">
                <a:ln w="0"/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Нове будівництво-4 об</a:t>
            </a:r>
            <a:r>
              <a:rPr lang="uk-UA" sz="2800" i="1" dirty="0">
                <a:ln w="0"/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2800" i="1" dirty="0" smtClean="0">
                <a:ln w="0"/>
                <a:solidFill>
                  <a:srgbClr val="FFC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єкта</a:t>
            </a:r>
            <a:endParaRPr lang="uk-UA" sz="2800" i="1" dirty="0">
              <a:ln w="0"/>
              <a:solidFill>
                <a:srgbClr val="FFC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6948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856656" y="1196752"/>
            <a:ext cx="6264696" cy="4104456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  <a:scene3d>
            <a:camera prst="obliqueTopRigh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i="1" dirty="0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Станом на кінець 2020 р. закінчені  будівельні роботи по </a:t>
            </a:r>
            <a:r>
              <a:rPr lang="uk-UA" sz="3600" i="1" dirty="0" smtClean="0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uk-UA" sz="3600" i="1" dirty="0">
                <a:ln w="0"/>
                <a:solidFill>
                  <a:srgbClr val="FFC000"/>
                </a:solidFill>
                <a:effectLst>
                  <a:reflection blurRad="6350" stA="53000" endA="300" endPos="35500" dir="5400000" sy="-9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об’єктах:</a:t>
            </a:r>
            <a:endParaRPr lang="uk-UA" sz="3600" dirty="0">
              <a:ln w="0"/>
              <a:solidFill>
                <a:srgbClr val="FFC000"/>
              </a:solidFill>
              <a:effectLst>
                <a:reflection blurRad="6350" stA="53000" endA="300" endPos="35500" dir="5400000" sy="-9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101775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20752" y="188640"/>
            <a:ext cx="6912768" cy="70788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lvl="0"/>
            <a:r>
              <a:rPr lang="uk-UA" sz="20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Загальноосвітня </a:t>
            </a:r>
            <a:r>
              <a:rPr lang="uk-UA" sz="20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школа І-ІІІ ступенів житловому кварталі №8 району «Поділля» в м. Вінниці - будівництво</a:t>
            </a:r>
            <a:r>
              <a:rPr lang="en-US" sz="2000" b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 </a:t>
            </a:r>
            <a:endParaRPr lang="uk-UA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4677" y="5013176"/>
            <a:ext cx="9093646" cy="175432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Вартість об</a:t>
            </a:r>
            <a:r>
              <a:rPr lang="uk-UA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єкта– 138,3 млн. грн, за рахунок коштів ДФРР -61,8 млн грн, субвенція з державного бюджету- 9,9 млн грн; </a:t>
            </a:r>
          </a:p>
          <a:p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кошти бюджету розвитку-41,6 млн грн;</a:t>
            </a:r>
          </a:p>
          <a:p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інвестиційні кошти-25 млн грн </a:t>
            </a:r>
          </a:p>
          <a:p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Тривалість </a:t>
            </a:r>
            <a:r>
              <a:rPr lang="uk-UA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проведення робіт – </a:t>
            </a:r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201</a:t>
            </a:r>
            <a:r>
              <a:rPr lang="en-US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6</a:t>
            </a:r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  -  2020 рр.</a:t>
            </a:r>
          </a:p>
          <a:p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Потужність – 1200 учнів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6696" y="925463"/>
            <a:ext cx="6816269" cy="408771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5168" y="5445224"/>
            <a:ext cx="1905000" cy="111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27743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48744" y="116632"/>
            <a:ext cx="6984776" cy="10156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0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Будівництво спортивного ядра закладу «Загальноосвітня школа І-ІІІ ступенів №20 Вінницької міської ради» по вул. Чумацькій,266 в м. Вінниця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00472" y="5445224"/>
            <a:ext cx="9361040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Вартість об</a:t>
            </a:r>
            <a:r>
              <a:rPr lang="uk-UA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єкта– 13,8 </a:t>
            </a:r>
            <a:r>
              <a:rPr lang="uk-UA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млн. </a:t>
            </a:r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грн</a:t>
            </a:r>
          </a:p>
          <a:p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Тривалість </a:t>
            </a:r>
            <a:r>
              <a:rPr lang="uk-UA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проведення робіт – 2019-2020 рр. </a:t>
            </a:r>
          </a:p>
          <a:p>
            <a:r>
              <a:rPr lang="uk-UA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Площа </a:t>
            </a:r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спортивних майданчиків  </a:t>
            </a:r>
            <a:r>
              <a:rPr lang="uk-UA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– 5482  м²</a:t>
            </a:r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.                             </a:t>
            </a:r>
            <a:endParaRPr lang="uk-UA" b="1" i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268759"/>
            <a:ext cx="4716016" cy="4032449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024" y="1268761"/>
            <a:ext cx="4573016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568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48744" y="116632"/>
            <a:ext cx="6984776" cy="113172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uk-UA" sz="20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Реконструкція </a:t>
            </a:r>
            <a:r>
              <a:rPr lang="uk-UA" sz="20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спортивного ядра закладу «Загальноосвітня Школа І-ІІІ ступенів №33 Вінницької міської ради» по вул. В. </a:t>
            </a:r>
            <a:r>
              <a:rPr lang="uk-UA" sz="2000" b="1" i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Порика</a:t>
            </a:r>
            <a:r>
              <a:rPr lang="uk-UA" sz="20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20 в  м. Вінниця</a:t>
            </a:r>
            <a:r>
              <a:rPr lang="uk-UA" sz="20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uk-UA" sz="16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latin typeface="Calibri" panose="020F0502020204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00472" y="5445224"/>
            <a:ext cx="7344816" cy="1477328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Вартість об</a:t>
            </a:r>
            <a:r>
              <a:rPr lang="uk-UA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єкта– 25,8 млн</a:t>
            </a:r>
            <a:r>
              <a:rPr lang="uk-UA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. </a:t>
            </a:r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грн, </a:t>
            </a:r>
            <a:r>
              <a:rPr lang="uk-UA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 рахунок коштів ДФРР </a:t>
            </a:r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-5 </a:t>
            </a:r>
            <a:r>
              <a:rPr lang="uk-UA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млн грн, субвенція з державного бюджету- </a:t>
            </a:r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6,5 </a:t>
            </a:r>
            <a:r>
              <a:rPr lang="uk-UA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млн грн; </a:t>
            </a:r>
          </a:p>
          <a:p>
            <a:r>
              <a:rPr lang="uk-UA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кошти бюджету </a:t>
            </a:r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розвитку-14,3 </a:t>
            </a:r>
            <a:r>
              <a:rPr lang="uk-UA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млн грн;</a:t>
            </a:r>
          </a:p>
          <a:p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Тривалість </a:t>
            </a:r>
            <a:r>
              <a:rPr lang="uk-UA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проведення робіт – 2019-2020 рр. </a:t>
            </a:r>
            <a:endParaRPr lang="uk-UA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lvl="0"/>
            <a:r>
              <a:rPr lang="uk-UA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Площа  </a:t>
            </a:r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забудови  – 4324 м². </a:t>
            </a:r>
            <a:endParaRPr lang="uk-UA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64" y="1248352"/>
            <a:ext cx="4536504" cy="419687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36976" y="1248352"/>
            <a:ext cx="4896544" cy="4196872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765" y="5626675"/>
            <a:ext cx="1905000" cy="1114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8678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648744" y="116632"/>
            <a:ext cx="6984776" cy="1015663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0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Реконструкція будівлі (</a:t>
            </a:r>
            <a:r>
              <a:rPr lang="uk-UA" sz="2000" b="1" i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термомодернізація</a:t>
            </a:r>
            <a:r>
              <a:rPr lang="uk-UA" sz="20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) комунального закладу "Дошкільний навчальний заклад </a:t>
            </a:r>
            <a:r>
              <a:rPr lang="uk-UA" sz="20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№23 </a:t>
            </a:r>
            <a:r>
              <a:rPr lang="uk-UA" sz="20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Вінницької міської ради" по вул</a:t>
            </a:r>
            <a:r>
              <a:rPr lang="uk-UA" sz="2000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. Довженка,3  в </a:t>
            </a:r>
            <a:r>
              <a:rPr lang="uk-UA" sz="2000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м. Вінниця</a:t>
            </a:r>
            <a:endParaRPr lang="uk-UA" sz="2000" b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00711" y="5517232"/>
            <a:ext cx="9676825" cy="92333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Договірна ціна – 18,47 млн</a:t>
            </a:r>
            <a:r>
              <a:rPr lang="uk-UA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. </a:t>
            </a:r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грн</a:t>
            </a:r>
          </a:p>
          <a:p>
            <a:pPr lvl="0"/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Тривалість </a:t>
            </a:r>
            <a:r>
              <a:rPr lang="uk-UA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проведення робіт –  2019-2020 </a:t>
            </a:r>
            <a:r>
              <a:rPr lang="uk-UA" b="1" i="1" dirty="0" err="1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р.р</a:t>
            </a:r>
            <a:r>
              <a:rPr lang="uk-UA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.  </a:t>
            </a:r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uk-UA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Площа утеплення </a:t>
            </a:r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 </a:t>
            </a:r>
            <a:r>
              <a:rPr lang="uk-UA" b="1" i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–  </a:t>
            </a:r>
            <a:r>
              <a:rPr lang="uk-UA" b="1" i="1" dirty="0" smtClean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</a:rPr>
              <a:t>4996  м².</a:t>
            </a:r>
            <a:endParaRPr lang="en-US" b="1" i="1" dirty="0" smtClean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  <a:p>
            <a:pPr lvl="0"/>
            <a:endParaRPr lang="uk-UA" b="1" i="1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464" y="1340768"/>
            <a:ext cx="4968552" cy="410445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9024" y="1340768"/>
            <a:ext cx="4608512" cy="41044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19912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4D72E653D316564FA8BCAE4ED9A5FF65" ma:contentTypeVersion="0" ma:contentTypeDescription="Створення нового документа." ma:contentTypeScope="" ma:versionID="b1fb25580faa81d4d9ca8b15741cc8f6">
  <xsd:schema xmlns:xsd="http://www.w3.org/2001/XMLSchema" xmlns:xs="http://www.w3.org/2001/XMLSchema" xmlns:p="http://schemas.microsoft.com/office/2006/metadata/properties" targetNamespace="http://schemas.microsoft.com/office/2006/metadata/properties" ma:root="true" ma:fieldsID="c69241be7b51fdeea48c2b78b9718478">
    <xsd:element name="properties">
      <xsd:complexType>
        <xsd:sequence>
          <xsd:element name="documentManagement">
            <xsd:complexType>
              <xsd:all/>
            </xsd:complexType>
          </xsd:element>
        </xsd:sequence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вмісту"/>
        <xsd:element ref="dc:title" minOccurs="0" maxOccurs="1" ma:index="4" ma:displayName="Заголовок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6D97FB0F-5FBA-4565-AF0F-9C308BE39CEF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293A2193-2CAF-4980-9322-342502FCEB2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  <ds:schemaRef ds:uri="http://schemas.microsoft.com/office/infopath/2007/PartnerControls"/>
  </ds:schemaRefs>
</ds:datastoreItem>
</file>

<file path=customXml/itemProps3.xml><?xml version="1.0" encoding="utf-8"?>
<ds:datastoreItem xmlns:ds="http://schemas.openxmlformats.org/officeDocument/2006/customXml" ds:itemID="{212A3988-CA62-4F73-AF37-5369B7ACF54B}">
  <ds:schemaRefs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openxmlformats.org/package/2006/metadata/core-properties"/>
    <ds:schemaRef ds:uri="http://schemas.microsoft.com/office/infopath/2007/PartnerControls"/>
    <ds:schemaRef ds:uri="http://www.w3.org/XML/1998/namespace"/>
    <ds:schemaRef ds:uri="http://purl.org/dc/dcmitype/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6841</TotalTime>
  <Words>1340</Words>
  <Application>Microsoft Office PowerPoint</Application>
  <PresentationFormat>Лист A4 (210x297 мм)</PresentationFormat>
  <Paragraphs>167</Paragraphs>
  <Slides>31</Slides>
  <Notes>8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6" baseType="lpstr">
      <vt:lpstr>Arial</vt:lpstr>
      <vt:lpstr>Calibri</vt:lpstr>
      <vt:lpstr>Times New Roman</vt:lpstr>
      <vt:lpstr>Trebuchet MS</vt:lpstr>
      <vt:lpstr>Тема Office</vt:lpstr>
      <vt:lpstr> Звіт департаменту  капітального будівництва про проведену роботу за 2020 рік  та плани на 2021 рік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Звіт по завершених проектах ДКБ міської ради</dc:title>
  <dc:creator>Gavriluk@vmr.gov.ua</dc:creator>
  <cp:lastModifiedBy>Откидач Ігор Леонідович</cp:lastModifiedBy>
  <cp:revision>480</cp:revision>
  <cp:lastPrinted>2017-07-10T10:58:55Z</cp:lastPrinted>
  <dcterms:created xsi:type="dcterms:W3CDTF">2013-04-25T06:21:29Z</dcterms:created>
  <dcterms:modified xsi:type="dcterms:W3CDTF">2021-03-21T16:45:51Z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0x0101004D72E653D316564FA8BCAE4ED9A5FF65</vt:lpwstr>
  </property>
</Properties>
</file>